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89" r:id="rId1"/>
  </p:sldMasterIdLst>
  <p:notesMasterIdLst>
    <p:notesMasterId r:id="rId14"/>
  </p:notesMasterIdLst>
  <p:sldIdLst>
    <p:sldId id="2329" r:id="rId2"/>
    <p:sldId id="3941" r:id="rId3"/>
    <p:sldId id="4029" r:id="rId4"/>
    <p:sldId id="4036" r:id="rId5"/>
    <p:sldId id="4037" r:id="rId6"/>
    <p:sldId id="4038" r:id="rId7"/>
    <p:sldId id="4040" r:id="rId8"/>
    <p:sldId id="4042" r:id="rId9"/>
    <p:sldId id="4041" r:id="rId10"/>
    <p:sldId id="4043" r:id="rId11"/>
    <p:sldId id="4044" r:id="rId12"/>
    <p:sldId id="3996" r:id="rId13"/>
  </p:sldIdLst>
  <p:sldSz cx="12192000" cy="6858000"/>
  <p:notesSz cx="6858000" cy="9144000"/>
  <p:embeddedFontLst>
    <p:embeddedFont>
      <p:font typeface="Pretendard Variable ExtraBold" panose="02000003000000020004" pitchFamily="2" charset="-127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Noto Sans KR Medium" panose="020B0600000000000000" pitchFamily="34" charset="-127"/>
      <p:regular r:id="rId20"/>
    </p:embeddedFont>
    <p:embeddedFont>
      <p:font typeface="Pretendard" panose="02000503000000020004" pitchFamily="50" charset="-127"/>
      <p:regular r:id="rId21"/>
      <p:bold r:id="rId22"/>
    </p:embeddedFont>
    <p:embeddedFont>
      <p:font typeface="Pretendard ExtraBold" panose="02000903000000020004" pitchFamily="50" charset="-127"/>
      <p:bold r:id="rId23"/>
    </p:embeddedFont>
    <p:embeddedFont>
      <p:font typeface="Pretendard Medium" panose="02000603000000020004" pitchFamily="50" charset="-127"/>
      <p:regular r:id="rId24"/>
    </p:embeddedFont>
    <p:embeddedFont>
      <p:font typeface="Pretendard Thin" panose="02000203000000020004" pitchFamily="50" charset="-127"/>
      <p:regular r:id="rId25"/>
    </p:embeddedFont>
    <p:embeddedFont>
      <p:font typeface="Roboto" panose="02000000000000000000" pitchFamily="2" charset="0"/>
      <p:regular r:id="rId26"/>
      <p:bold r:id="rId27"/>
      <p:italic r:id="rId28"/>
      <p:boldItalic r:id="rId29"/>
    </p:embeddedFont>
    <p:embeddedFont>
      <p:font typeface="Roboto Black" panose="02000000000000000000" pitchFamily="2" charset="0"/>
      <p:bold r:id="rId30"/>
      <p:boldItalic r:id="rId31"/>
    </p:embeddedFont>
    <p:embeddedFont>
      <p:font typeface="Roboto Light" panose="02000000000000000000" pitchFamily="2" charset="0"/>
      <p:regular r:id="rId32"/>
      <p:italic r:id="rId33"/>
    </p:embeddedFont>
    <p:embeddedFont>
      <p:font typeface="Roboto Medium" panose="02000000000000000000" pitchFamily="2" charset="0"/>
      <p:regular r:id="rId34"/>
      <p:italic r:id="rId35"/>
    </p:embeddedFont>
    <p:embeddedFont>
      <p:font typeface="넥슨 풋볼고딕 L" panose="020B0303000000000000" pitchFamily="50" charset="-127"/>
      <p:regular r:id="rId36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42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66"/>
    <a:srgbClr val="1E0050"/>
    <a:srgbClr val="3A4517"/>
    <a:srgbClr val="384216"/>
    <a:srgbClr val="1740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07" autoAdjust="0"/>
    <p:restoredTop sz="90000" autoAdjust="0"/>
  </p:normalViewPr>
  <p:slideViewPr>
    <p:cSldViewPr snapToGrid="0">
      <p:cViewPr varScale="1">
        <p:scale>
          <a:sx n="101" d="100"/>
          <a:sy n="101" d="100"/>
        </p:scale>
        <p:origin x="72" y="96"/>
      </p:cViewPr>
      <p:guideLst>
        <p:guide orient="horz" pos="4042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114" d="100"/>
          <a:sy n="114" d="100"/>
        </p:scale>
        <p:origin x="3756" y="5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9" Type="http://schemas.openxmlformats.org/officeDocument/2006/relationships/theme" Target="theme/theme1.xml"/><Relationship Id="rId21" Type="http://schemas.openxmlformats.org/officeDocument/2006/relationships/font" Target="fonts/font7.fntdata"/><Relationship Id="rId34" Type="http://schemas.openxmlformats.org/officeDocument/2006/relationships/font" Target="fonts/font20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33" Type="http://schemas.openxmlformats.org/officeDocument/2006/relationships/font" Target="fonts/font19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font" Target="fonts/font1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32" Type="http://schemas.openxmlformats.org/officeDocument/2006/relationships/font" Target="fonts/font18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font" Target="fonts/font14.fntdata"/><Relationship Id="rId36" Type="http://schemas.openxmlformats.org/officeDocument/2006/relationships/font" Target="fonts/font22.fntdata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font" Target="fonts/font1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font" Target="fonts/font16.fntdata"/><Relationship Id="rId35" Type="http://schemas.openxmlformats.org/officeDocument/2006/relationships/font" Target="fonts/font21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넥슨 풋볼고딕 L" panose="020B0303000000000000" pitchFamily="50" charset="-127"/>
                <a:ea typeface="넥슨 풋볼고딕 L" panose="020B0303000000000000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넥슨 풋볼고딕 L" panose="020B0303000000000000" pitchFamily="50" charset="-127"/>
                <a:ea typeface="넥슨 풋볼고딕 L" panose="020B0303000000000000" pitchFamily="50" charset="-127"/>
              </a:defRPr>
            </a:lvl1pPr>
          </a:lstStyle>
          <a:p>
            <a:fld id="{24542D3B-E243-40E7-A8F7-BEF6A31740A3}" type="datetimeFigureOut">
              <a:rPr lang="ko-KR" altLang="en-US" smtClean="0"/>
              <a:pPr/>
              <a:t>2023-11-29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넥슨 풋볼고딕 L" panose="020B0303000000000000" pitchFamily="50" charset="-127"/>
                <a:ea typeface="넥슨 풋볼고딕 L" panose="020B0303000000000000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넥슨 풋볼고딕 L" panose="020B0303000000000000" pitchFamily="50" charset="-127"/>
                <a:ea typeface="넥슨 풋볼고딕 L" panose="020B0303000000000000" pitchFamily="50" charset="-127"/>
              </a:defRPr>
            </a:lvl1pPr>
          </a:lstStyle>
          <a:p>
            <a:fld id="{837D2CF7-406A-4368-89C1-C4212AF0FAA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46059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넥슨 풋볼고딕 L" panose="020B0303000000000000" pitchFamily="50" charset="-127"/>
        <a:ea typeface="넥슨 풋볼고딕 L" panose="020B0303000000000000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넥슨 풋볼고딕 L" panose="020B0303000000000000" pitchFamily="50" charset="-127"/>
        <a:ea typeface="넥슨 풋볼고딕 L" panose="020B0303000000000000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넥슨 풋볼고딕 L" panose="020B0303000000000000" pitchFamily="50" charset="-127"/>
        <a:ea typeface="넥슨 풋볼고딕 L" panose="020B0303000000000000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넥슨 풋볼고딕 L" panose="020B0303000000000000" pitchFamily="50" charset="-127"/>
        <a:ea typeface="넥슨 풋볼고딕 L" panose="020B0303000000000000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넥슨 풋볼고딕 L" panose="020B0303000000000000" pitchFamily="50" charset="-127"/>
        <a:ea typeface="넥슨 풋볼고딕 L" panose="020B0303000000000000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2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3FC40D-6FB9-1648-B027-EAD4E7DC4F2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20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05355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2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3FC40D-6FB9-1648-B027-EAD4E7DC4F2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20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25798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204209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489189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79074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780670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616272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849753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651814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10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643935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11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985130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12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10559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Рисунок 21"/>
          <p:cNvSpPr>
            <a:spLocks noGrp="1"/>
          </p:cNvSpPr>
          <p:nvPr>
            <p:ph type="pic" sz="quarter" idx="32"/>
          </p:nvPr>
        </p:nvSpPr>
        <p:spPr>
          <a:xfrm>
            <a:off x="839760" y="0"/>
            <a:ext cx="11352241" cy="6858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7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991811" y="5336991"/>
            <a:ext cx="3564164" cy="25235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1800" b="0" i="0" spc="300" baseline="0">
                <a:solidFill>
                  <a:schemeClr val="tx2">
                    <a:lumMod val="40000"/>
                    <a:lumOff val="60000"/>
                  </a:schemeClr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r>
              <a:rPr lang="en-US" dirty="0"/>
              <a:t>Presentation template</a:t>
            </a:r>
            <a:endParaRPr lang="ru-RU" dirty="0"/>
          </a:p>
        </p:txBody>
      </p:sp>
      <p:sp>
        <p:nvSpPr>
          <p:cNvPr id="16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1919809" y="4256996"/>
            <a:ext cx="4896225" cy="862907"/>
          </a:xfrm>
          <a:prstGeom prst="rect">
            <a:avLst/>
          </a:prstGeom>
        </p:spPr>
        <p:txBody>
          <a:bodyPr/>
          <a:lstStyle>
            <a:lvl1pPr marL="0" marR="0" indent="0" algn="l" defTabSz="1219231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7000" b="0" i="0" kern="1200" baseline="0" dirty="0">
                <a:solidFill>
                  <a:schemeClr val="tx2">
                    <a:lumMod val="60000"/>
                    <a:lumOff val="40000"/>
                  </a:schemeClr>
                </a:solidFill>
                <a:latin typeface="Roboto" charset="0"/>
                <a:ea typeface="Roboto" charset="0"/>
                <a:cs typeface="Roboto" charset="0"/>
              </a:defRPr>
            </a:lvl1pPr>
          </a:lstStyle>
          <a:p>
            <a:r>
              <a:rPr lang="en-US" sz="7000" b="0" i="0" dirty="0">
                <a:latin typeface="Roboto" charset="0"/>
                <a:ea typeface="Roboto" charset="0"/>
                <a:cs typeface="Roboto" charset="0"/>
              </a:rPr>
              <a:t>Name</a:t>
            </a:r>
            <a:endParaRPr lang="ru-RU" sz="7000" b="0" i="0" dirty="0">
              <a:latin typeface="Roboto" charset="0"/>
              <a:ea typeface="Roboto" charset="0"/>
              <a:cs typeface="Robot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0813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984335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0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5864779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исунок 21"/>
          <p:cNvSpPr>
            <a:spLocks noGrp="1"/>
          </p:cNvSpPr>
          <p:nvPr>
            <p:ph type="pic" sz="quarter" idx="33"/>
          </p:nvPr>
        </p:nvSpPr>
        <p:spPr>
          <a:xfrm>
            <a:off x="6908559" y="3033001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4"/>
          </p:nvPr>
        </p:nvSpPr>
        <p:spPr>
          <a:xfrm>
            <a:off x="6908559" y="4915407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134179" y="3496847"/>
            <a:ext cx="4460428" cy="107486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5" hasCustomPrompt="1"/>
          </p:nvPr>
        </p:nvSpPr>
        <p:spPr>
          <a:xfrm>
            <a:off x="1134179" y="5306120"/>
            <a:ext cx="4460428" cy="107486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16" hasCustomPrompt="1"/>
          </p:nvPr>
        </p:nvSpPr>
        <p:spPr>
          <a:xfrm>
            <a:off x="1134179" y="1953008"/>
            <a:ext cx="4460428" cy="899995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27852481-77C3-FA48-A033-516507B497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F9FDF5F6-25CB-E342-93E6-93D54848D1C5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1489648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9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Рисунок 21"/>
          <p:cNvSpPr>
            <a:spLocks noGrp="1"/>
          </p:cNvSpPr>
          <p:nvPr>
            <p:ph type="pic" sz="quarter" idx="32"/>
          </p:nvPr>
        </p:nvSpPr>
        <p:spPr>
          <a:xfrm>
            <a:off x="6908559" y="405015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4"/>
          </p:nvPr>
        </p:nvSpPr>
        <p:spPr>
          <a:xfrm>
            <a:off x="6908559" y="4760993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134179" y="2583004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5" hasCustomPrompt="1"/>
          </p:nvPr>
        </p:nvSpPr>
        <p:spPr>
          <a:xfrm>
            <a:off x="1134179" y="4760994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16" hasCustomPrompt="1"/>
          </p:nvPr>
        </p:nvSpPr>
        <p:spPr>
          <a:xfrm>
            <a:off x="1134179" y="405015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Рисунок 21"/>
          <p:cNvSpPr>
            <a:spLocks noGrp="1"/>
          </p:cNvSpPr>
          <p:nvPr>
            <p:ph type="pic" sz="quarter" idx="33"/>
          </p:nvPr>
        </p:nvSpPr>
        <p:spPr>
          <a:xfrm>
            <a:off x="6908559" y="2583004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4304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81873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0" y="1"/>
            <a:ext cx="12192000" cy="2205007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5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647888" y="2781004"/>
            <a:ext cx="7488344" cy="3275985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57985" y="2781004"/>
            <a:ext cx="2229887" cy="327598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E00FB7-0148-4D2D-BF21-D5E653448BDE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145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0" y="0"/>
            <a:ext cx="12192000" cy="4112997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5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1057984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57985" y="2205006"/>
            <a:ext cx="3957967" cy="1331993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bg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3672627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6287271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8901913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228A2EF-2B4E-4713-A097-F4CFF55C4CD4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5011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05006"/>
            <a:ext cx="7344339" cy="3851983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37206" y="2205006"/>
            <a:ext cx="3046172" cy="4642316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E78C6362-F05E-0643-8241-6D56797AA8F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41D75FB-7778-8249-8FA6-B16CEF01EB27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180276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057983" y="2205006"/>
            <a:ext cx="5045969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33" hasCustomPrompt="1"/>
          </p:nvPr>
        </p:nvSpPr>
        <p:spPr>
          <a:xfrm>
            <a:off x="6852035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C3B51F8F-F492-6449-9FAC-018DE2C8132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4D13700-595F-264E-A402-6A1C492A177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2253383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89007"/>
            <a:ext cx="4461989" cy="4067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6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3300797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6557309" y="5166101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41672366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0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061007"/>
            <a:ext cx="4461989" cy="3995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729013"/>
            <a:ext cx="2095851" cy="323998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57977688-07B8-9C4C-8A1C-54057797F0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998265A5-19CC-E741-81B9-934547F17E14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19904931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Рисунок 21"/>
          <p:cNvSpPr>
            <a:spLocks noGrp="1"/>
          </p:cNvSpPr>
          <p:nvPr>
            <p:ph type="pic" sz="quarter" idx="34"/>
          </p:nvPr>
        </p:nvSpPr>
        <p:spPr>
          <a:xfrm>
            <a:off x="3039644" y="2205008"/>
            <a:ext cx="3046171" cy="465299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6" name="Прямоугольник 15"/>
          <p:cNvSpPr/>
          <p:nvPr userDrawn="1"/>
        </p:nvSpPr>
        <p:spPr>
          <a:xfrm>
            <a:off x="6081842" y="4572000"/>
            <a:ext cx="6110159" cy="228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816034" y="2205005"/>
            <a:ext cx="4317983" cy="176399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9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3525797" y="2648316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0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6816034" y="4934316"/>
            <a:ext cx="4317983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8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491055" y="2570639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5065560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 userDrawn="1"/>
        </p:nvSpPr>
        <p:spPr>
          <a:xfrm>
            <a:off x="6118089" y="4558656"/>
            <a:ext cx="3051673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15" name="Прямоугольник 14"/>
          <p:cNvSpPr/>
          <p:nvPr userDrawn="1"/>
        </p:nvSpPr>
        <p:spPr>
          <a:xfrm>
            <a:off x="9165408" y="4558656"/>
            <a:ext cx="3028709" cy="229934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21" name="Прямоугольник 20"/>
          <p:cNvSpPr/>
          <p:nvPr userDrawn="1"/>
        </p:nvSpPr>
        <p:spPr>
          <a:xfrm>
            <a:off x="0" y="4558656"/>
            <a:ext cx="3034507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212399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469328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9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6579119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0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9634015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7628295B-ADEA-3B41-BF15-DAAB52D10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DAEAB3C7-0D27-3148-83A1-F3B61742616D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2" name="Прямоугольник 11"/>
          <p:cNvSpPr/>
          <p:nvPr userDrawn="1"/>
        </p:nvSpPr>
        <p:spPr>
          <a:xfrm>
            <a:off x="3030153" y="4558656"/>
            <a:ext cx="3092288" cy="2299345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28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3524224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5385295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 userDrawn="1"/>
        </p:nvSpPr>
        <p:spPr>
          <a:xfrm>
            <a:off x="3030153" y="4558653"/>
            <a:ext cx="3092288" cy="22993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3" name="Прямоугольник 12"/>
          <p:cNvSpPr/>
          <p:nvPr userDrawn="1"/>
        </p:nvSpPr>
        <p:spPr>
          <a:xfrm>
            <a:off x="6118089" y="4558656"/>
            <a:ext cx="3051673" cy="229934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5" name="Прямоугольник 14"/>
          <p:cNvSpPr/>
          <p:nvPr userDrawn="1"/>
        </p:nvSpPr>
        <p:spPr>
          <a:xfrm>
            <a:off x="9165408" y="2258984"/>
            <a:ext cx="3028709" cy="45990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21" name="Прямоугольник 20"/>
          <p:cNvSpPr/>
          <p:nvPr userDrawn="1"/>
        </p:nvSpPr>
        <p:spPr>
          <a:xfrm>
            <a:off x="0" y="4558656"/>
            <a:ext cx="3034507" cy="229934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8"/>
            <a:ext cx="4561307" cy="227265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469328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8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3524224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9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6579119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0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9634015" y="2641640"/>
            <a:ext cx="2095851" cy="3847371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Прямоугольник 13"/>
          <p:cNvSpPr/>
          <p:nvPr userDrawn="1"/>
        </p:nvSpPr>
        <p:spPr>
          <a:xfrm>
            <a:off x="6115913" y="2258984"/>
            <a:ext cx="3051673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16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6572937" y="2641641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45D17C26-CD07-1945-92E4-0E9501D23E1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59E925BA-335C-7348-9973-F5C618B711DC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14044903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6023998" y="2287976"/>
            <a:ext cx="6156519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29C815C2-FFD2-0A4D-B8A0-E71E7CB00D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7E9C8089-FD81-9B4F-A65C-63FE8C4EC9E4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27156704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" y="2287976"/>
            <a:ext cx="2999857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5" name="Рисунок 21"/>
          <p:cNvSpPr>
            <a:spLocks noGrp="1"/>
          </p:cNvSpPr>
          <p:nvPr>
            <p:ph type="pic" sz="quarter" idx="38"/>
          </p:nvPr>
        </p:nvSpPr>
        <p:spPr>
          <a:xfrm>
            <a:off x="2999860" y="2287976"/>
            <a:ext cx="3168145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744029" y="2287977"/>
            <a:ext cx="4356200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3381231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057985" y="2287976"/>
            <a:ext cx="2772313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559792" y="2817004"/>
            <a:ext cx="9540439" cy="3239985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Рисунок 21"/>
          <p:cNvSpPr>
            <a:spLocks noGrp="1"/>
          </p:cNvSpPr>
          <p:nvPr>
            <p:ph type="pic" sz="quarter" idx="38"/>
          </p:nvPr>
        </p:nvSpPr>
        <p:spPr>
          <a:xfrm>
            <a:off x="3837683" y="2287976"/>
            <a:ext cx="2781496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8" name="Рисунок 21"/>
          <p:cNvSpPr>
            <a:spLocks noGrp="1"/>
          </p:cNvSpPr>
          <p:nvPr>
            <p:ph type="pic" sz="quarter" idx="40"/>
          </p:nvPr>
        </p:nvSpPr>
        <p:spPr>
          <a:xfrm>
            <a:off x="9409858" y="2287976"/>
            <a:ext cx="2763133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8C81BA1E-7B26-7840-9EF7-83336713ED5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4C80ABCB-3B95-444F-84D2-78DFECA75470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2477754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Рисунок 21"/>
          <p:cNvSpPr>
            <a:spLocks noGrp="1"/>
          </p:cNvSpPr>
          <p:nvPr>
            <p:ph type="pic" sz="quarter" idx="34"/>
          </p:nvPr>
        </p:nvSpPr>
        <p:spPr>
          <a:xfrm>
            <a:off x="3663916" y="2306614"/>
            <a:ext cx="2611568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5"/>
          </p:nvPr>
        </p:nvSpPr>
        <p:spPr>
          <a:xfrm>
            <a:off x="6270785" y="2306614"/>
            <a:ext cx="2567433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8834746" y="2306614"/>
            <a:ext cx="2589500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0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057047" y="2306614"/>
            <a:ext cx="2611568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224492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6402779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813636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8991923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A0BA6C90-2AE4-244C-959F-23B3EF63D2C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075F3BCA-6352-1047-A349-4EEBB339BFF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5274077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3972732" y="2332783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45" hasCustomPrompt="1"/>
          </p:nvPr>
        </p:nvSpPr>
        <p:spPr>
          <a:xfrm>
            <a:off x="3972732" y="4562767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Текст 3"/>
          <p:cNvSpPr>
            <a:spLocks noGrp="1"/>
          </p:cNvSpPr>
          <p:nvPr>
            <p:ph type="body" sz="quarter" idx="47" hasCustomPrompt="1"/>
          </p:nvPr>
        </p:nvSpPr>
        <p:spPr>
          <a:xfrm>
            <a:off x="9372980" y="2493006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6" name="Текст 3"/>
          <p:cNvSpPr>
            <a:spLocks noGrp="1"/>
          </p:cNvSpPr>
          <p:nvPr>
            <p:ph type="body" sz="quarter" idx="49" hasCustomPrompt="1"/>
          </p:nvPr>
        </p:nvSpPr>
        <p:spPr>
          <a:xfrm>
            <a:off x="9372980" y="4630298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906C4B5D-4619-864E-8531-0858D13C1E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FEC54C2F-4D44-334A-9975-AA174670BE0A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4" name="Рисунок 21">
            <a:extLst>
              <a:ext uri="{FF2B5EF4-FFF2-40B4-BE49-F238E27FC236}">
                <a16:creationId xmlns:a16="http://schemas.microsoft.com/office/drawing/2014/main" id="{E5BB6F40-8487-3442-8783-C2EA7A4111AD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1057048" y="2306614"/>
            <a:ext cx="2455533" cy="225615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>
            <a:extLst>
              <a:ext uri="{FF2B5EF4-FFF2-40B4-BE49-F238E27FC236}">
                <a16:creationId xmlns:a16="http://schemas.microsoft.com/office/drawing/2014/main" id="{07321379-EEA4-2E4E-BD78-84DBE7E19ED8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1057048" y="4562768"/>
            <a:ext cx="2455533" cy="229523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2" name="Рисунок 21">
            <a:extLst>
              <a:ext uri="{FF2B5EF4-FFF2-40B4-BE49-F238E27FC236}">
                <a16:creationId xmlns:a16="http://schemas.microsoft.com/office/drawing/2014/main" id="{AE1C47D9-CD94-2549-B905-C1D1C086E5A2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6492019" y="2306614"/>
            <a:ext cx="2455533" cy="225615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3" name="Рисунок 21">
            <a:extLst>
              <a:ext uri="{FF2B5EF4-FFF2-40B4-BE49-F238E27FC236}">
                <a16:creationId xmlns:a16="http://schemas.microsoft.com/office/drawing/2014/main" id="{70A316D7-001F-9249-AC0A-045D90EC8599}"/>
              </a:ext>
            </a:extLst>
          </p:cNvPr>
          <p:cNvSpPr>
            <a:spLocks noGrp="1"/>
          </p:cNvSpPr>
          <p:nvPr>
            <p:ph type="pic" sz="quarter" idx="53"/>
          </p:nvPr>
        </p:nvSpPr>
        <p:spPr>
          <a:xfrm>
            <a:off x="6492019" y="4562768"/>
            <a:ext cx="2455533" cy="229523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40655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224492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6402779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813636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8991923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2" name="Текст 3"/>
          <p:cNvSpPr>
            <a:spLocks noGrp="1"/>
          </p:cNvSpPr>
          <p:nvPr>
            <p:ph type="body" sz="quarter" idx="45" hasCustomPrompt="1"/>
          </p:nvPr>
        </p:nvSpPr>
        <p:spPr>
          <a:xfrm>
            <a:off x="1224492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3" name="Текст 3"/>
          <p:cNvSpPr>
            <a:spLocks noGrp="1"/>
          </p:cNvSpPr>
          <p:nvPr>
            <p:ph type="body" sz="quarter" idx="46" hasCustomPrompt="1"/>
          </p:nvPr>
        </p:nvSpPr>
        <p:spPr>
          <a:xfrm>
            <a:off x="6402779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4" name="Текст 3"/>
          <p:cNvSpPr>
            <a:spLocks noGrp="1"/>
          </p:cNvSpPr>
          <p:nvPr>
            <p:ph type="body" sz="quarter" idx="47" hasCustomPrompt="1"/>
          </p:nvPr>
        </p:nvSpPr>
        <p:spPr>
          <a:xfrm>
            <a:off x="3813636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48" hasCustomPrompt="1"/>
          </p:nvPr>
        </p:nvSpPr>
        <p:spPr>
          <a:xfrm>
            <a:off x="8991923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1" name="Рисунок 21">
            <a:extLst>
              <a:ext uri="{FF2B5EF4-FFF2-40B4-BE49-F238E27FC236}">
                <a16:creationId xmlns:a16="http://schemas.microsoft.com/office/drawing/2014/main" id="{2B14CA52-82DF-B841-881C-B7DA04792B12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3663916" y="3572999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2" name="Рисунок 21">
            <a:extLst>
              <a:ext uri="{FF2B5EF4-FFF2-40B4-BE49-F238E27FC236}">
                <a16:creationId xmlns:a16="http://schemas.microsoft.com/office/drawing/2014/main" id="{23E9E9CE-DE08-5646-B1DA-9A9E4E7A2700}"/>
              </a:ext>
            </a:extLst>
          </p:cNvPr>
          <p:cNvSpPr>
            <a:spLocks noGrp="1"/>
          </p:cNvSpPr>
          <p:nvPr>
            <p:ph type="pic" sz="quarter" idx="35"/>
          </p:nvPr>
        </p:nvSpPr>
        <p:spPr>
          <a:xfrm>
            <a:off x="6270785" y="3572999"/>
            <a:ext cx="2567433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3" name="Рисунок 21">
            <a:extLst>
              <a:ext uri="{FF2B5EF4-FFF2-40B4-BE49-F238E27FC236}">
                <a16:creationId xmlns:a16="http://schemas.microsoft.com/office/drawing/2014/main" id="{8BA97521-4C7E-4847-BE21-CE938F84CF93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8834746" y="3572999"/>
            <a:ext cx="2589500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4" name="Рисунок 21">
            <a:extLst>
              <a:ext uri="{FF2B5EF4-FFF2-40B4-BE49-F238E27FC236}">
                <a16:creationId xmlns:a16="http://schemas.microsoft.com/office/drawing/2014/main" id="{43CD3B86-D01C-4E42-B39A-1CD707DFC691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057047" y="3572999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5" name="Рисунок 21">
            <a:extLst>
              <a:ext uri="{FF2B5EF4-FFF2-40B4-BE49-F238E27FC236}">
                <a16:creationId xmlns:a16="http://schemas.microsoft.com/office/drawing/2014/main" id="{32FCF177-B664-284B-843E-6B43FB3B1471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3659216" y="513013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6" name="Рисунок 21">
            <a:extLst>
              <a:ext uri="{FF2B5EF4-FFF2-40B4-BE49-F238E27FC236}">
                <a16:creationId xmlns:a16="http://schemas.microsoft.com/office/drawing/2014/main" id="{37841CBC-D555-1642-A90F-1955CBF9BB33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6266086" y="513013"/>
            <a:ext cx="2567433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7" name="Рисунок 21">
            <a:extLst>
              <a:ext uri="{FF2B5EF4-FFF2-40B4-BE49-F238E27FC236}">
                <a16:creationId xmlns:a16="http://schemas.microsoft.com/office/drawing/2014/main" id="{C4CAD19E-F952-0741-A971-1728A4A35D87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8830046" y="513013"/>
            <a:ext cx="2589500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8" name="Рисунок 21">
            <a:extLst>
              <a:ext uri="{FF2B5EF4-FFF2-40B4-BE49-F238E27FC236}">
                <a16:creationId xmlns:a16="http://schemas.microsoft.com/office/drawing/2014/main" id="{9FBAF411-43E3-254F-AA83-4EBBDB76ADC0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1052348" y="513013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32755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0"/>
          </p:nvPr>
        </p:nvSpPr>
        <p:spPr>
          <a:xfrm>
            <a:off x="3059823" y="4572000"/>
            <a:ext cx="307213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1" name="Рисунок 21"/>
          <p:cNvSpPr>
            <a:spLocks noGrp="1"/>
          </p:cNvSpPr>
          <p:nvPr>
            <p:ph type="pic" sz="quarter" idx="31"/>
          </p:nvPr>
        </p:nvSpPr>
        <p:spPr>
          <a:xfrm>
            <a:off x="6124473" y="4572001"/>
            <a:ext cx="3020211" cy="2275324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2" name="Рисунок 21"/>
          <p:cNvSpPr>
            <a:spLocks noGrp="1"/>
          </p:cNvSpPr>
          <p:nvPr>
            <p:ph type="pic" sz="quarter" idx="32"/>
          </p:nvPr>
        </p:nvSpPr>
        <p:spPr>
          <a:xfrm>
            <a:off x="9137207" y="4572001"/>
            <a:ext cx="3046171" cy="2275324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3" name="Рисунок 21"/>
          <p:cNvSpPr>
            <a:spLocks noGrp="1"/>
          </p:cNvSpPr>
          <p:nvPr>
            <p:ph type="pic" sz="quarter" idx="33"/>
          </p:nvPr>
        </p:nvSpPr>
        <p:spPr>
          <a:xfrm>
            <a:off x="-4830" y="4572000"/>
            <a:ext cx="307213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28CE3484-4DF2-7D44-8F15-024680D0CD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A7759DC4-E779-A840-9CA0-9A7E03005C9B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17820389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0"/>
          </p:nvPr>
        </p:nvSpPr>
        <p:spPr>
          <a:xfrm>
            <a:off x="3059823" y="2291338"/>
            <a:ext cx="3072131" cy="456132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0" name="Рисунок 21"/>
          <p:cNvSpPr>
            <a:spLocks noGrp="1"/>
          </p:cNvSpPr>
          <p:nvPr>
            <p:ph type="pic" sz="quarter" idx="37"/>
          </p:nvPr>
        </p:nvSpPr>
        <p:spPr>
          <a:xfrm>
            <a:off x="2837" y="2291338"/>
            <a:ext cx="3072131" cy="456666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2" name="Рисунок 21"/>
          <p:cNvSpPr>
            <a:spLocks noGrp="1"/>
          </p:cNvSpPr>
          <p:nvPr>
            <p:ph type="pic" sz="quarter" idx="39"/>
          </p:nvPr>
        </p:nvSpPr>
        <p:spPr>
          <a:xfrm>
            <a:off x="6124473" y="2291338"/>
            <a:ext cx="302021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1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486177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6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35165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9654283" y="981012"/>
            <a:ext cx="2095136" cy="1007995"/>
          </a:xfrm>
          <a:prstGeom prst="rect">
            <a:avLst/>
          </a:prstGeom>
        </p:spPr>
        <p:txBody>
          <a:bodyPr/>
          <a:lstStyle>
            <a:lvl1pPr marL="0" marR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sz="1100" b="0" i="0" kern="120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marR="0" lvl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Example text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65426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6229443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3" name="Рисунок 21"/>
          <p:cNvSpPr>
            <a:spLocks noGrp="1"/>
          </p:cNvSpPr>
          <p:nvPr>
            <p:ph type="pic" sz="quarter" idx="39"/>
          </p:nvPr>
        </p:nvSpPr>
        <p:spPr>
          <a:xfrm>
            <a:off x="6124473" y="2291338"/>
            <a:ext cx="302021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4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9654283" y="981012"/>
            <a:ext cx="2095136" cy="1007995"/>
          </a:xfrm>
          <a:prstGeom prst="rect">
            <a:avLst/>
          </a:prstGeom>
        </p:spPr>
        <p:txBody>
          <a:bodyPr/>
          <a:lstStyle>
            <a:lvl1pPr marL="0" marR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sz="1100" b="0" i="0" kern="120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marR="0" lvl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65426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1D6042FF-8AF2-9240-A692-35AECBA16CC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AD878B6A-794A-B640-BB23-CD57342EDFB3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3302741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19995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op bar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95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4B94CEA0-8D68-496E-9090-C406E40B91E7}"/>
              </a:ext>
            </a:extLst>
          </p:cNvPr>
          <p:cNvSpPr/>
          <p:nvPr userDrawn="1"/>
        </p:nvSpPr>
        <p:spPr>
          <a:xfrm>
            <a:off x="487682" y="457202"/>
            <a:ext cx="896620" cy="165100"/>
          </a:xfrm>
          <a:prstGeom prst="rect">
            <a:avLst/>
          </a:pr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ko-KR" altLang="en-US" sz="1351" dirty="0">
              <a:latin typeface="Roboto" panose="02000000000000000000" pitchFamily="2" charset="0"/>
            </a:endParaRPr>
          </a:p>
        </p:txBody>
      </p:sp>
      <p:sp>
        <p:nvSpPr>
          <p:cNvPr id="7" name="그림 개체 틀 4">
            <a:extLst>
              <a:ext uri="{FF2B5EF4-FFF2-40B4-BE49-F238E27FC236}">
                <a16:creationId xmlns:a16="http://schemas.microsoft.com/office/drawing/2014/main" id="{0C7A6988-0536-4DB2-8B1E-4B47A994A04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597399" y="457202"/>
            <a:ext cx="7106919" cy="5943600"/>
          </a:xfrm>
          <a:prstGeom prst="rect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tIns="828000" anchor="ctr" anchorCtr="1"/>
          <a:lstStyle>
            <a:lvl1pPr marL="0" indent="0">
              <a:buNone/>
              <a:defRPr sz="1400">
                <a:latin typeface="Roboto" panose="02000000000000000000" pitchFamily="2" charset="0"/>
              </a:defRPr>
            </a:lvl1pPr>
          </a:lstStyle>
          <a:p>
            <a:r>
              <a:rPr lang="en-US" altLang="ko-KR" dirty="0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202669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846E2864-4EB0-F44C-84E2-4D409B77EF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55F3FDC7-6BDC-B947-A5FE-24BBDF06E253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54482700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89007"/>
            <a:ext cx="4461989" cy="4067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6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3300797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6557309" y="5166101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13E5CF9D-94CD-264C-A198-0D44B69978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5D4C87A8-D177-E149-A931-FACB3CAD2C7F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425103802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9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057983" y="2205006"/>
            <a:ext cx="5045969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33" hasCustomPrompt="1"/>
          </p:nvPr>
        </p:nvSpPr>
        <p:spPr>
          <a:xfrm>
            <a:off x="6852035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C3B51F8F-F492-6449-9FAC-018DE2C8132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4D13700-595F-264E-A402-6A1C492A177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4139479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 userDrawn="1"/>
        </p:nvSpPr>
        <p:spPr>
          <a:xfrm flipV="1">
            <a:off x="0" y="0"/>
            <a:ext cx="12192000" cy="220500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3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4295917" y="2781004"/>
            <a:ext cx="6840315" cy="3275985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295917" y="837012"/>
            <a:ext cx="6840315" cy="1223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bg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17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127772" y="837012"/>
            <a:ext cx="2491555" cy="5194048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75D700-FA55-452F-A7B4-F56036F04B21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ea typeface="넥슨 풋볼고딕 L" panose="020B0303000000000000" pitchFamily="50" charset="-127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284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171FB1-B2AF-421E-82D6-5659ACF2EED8}"/>
              </a:ext>
            </a:extLst>
          </p:cNvPr>
          <p:cNvSpPr txBox="1"/>
          <p:nvPr userDrawn="1"/>
        </p:nvSpPr>
        <p:spPr>
          <a:xfrm>
            <a:off x="11543971" y="6388371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50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50000"/>
                </a:schemeClr>
              </a:solidFill>
              <a:latin typeface="Roboto Medium" panose="02000000000000000000" pitchFamily="2" charset="0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873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  <p:sldLayoutId id="2147483707" r:id="rId18"/>
    <p:sldLayoutId id="2147483708" r:id="rId19"/>
    <p:sldLayoutId id="2147483709" r:id="rId20"/>
    <p:sldLayoutId id="2147483710" r:id="rId21"/>
    <p:sldLayoutId id="2147483711" r:id="rId22"/>
    <p:sldLayoutId id="2147483712" r:id="rId23"/>
    <p:sldLayoutId id="2147483713" r:id="rId24"/>
    <p:sldLayoutId id="2147483714" r:id="rId25"/>
    <p:sldLayoutId id="2147483715" r:id="rId26"/>
    <p:sldLayoutId id="2147483716" r:id="rId27"/>
    <p:sldLayoutId id="2147483685" r:id="rId28"/>
    <p:sldLayoutId id="2147483686" r:id="rId29"/>
    <p:sldLayoutId id="2147483687" r:id="rId30"/>
    <p:sldLayoutId id="2147483688" r:id="rId31"/>
  </p:sldLayoutIdLst>
  <p:hf hdr="0" ftr="0" dt="0"/>
  <p:txStyles>
    <p:titleStyle>
      <a:lvl1pPr algn="ctr" defTabSz="1219231" rtl="0" eaLnBrk="1" latinLnBrk="0" hangingPunct="1">
        <a:spcBef>
          <a:spcPct val="0"/>
        </a:spcBef>
        <a:buNone/>
        <a:defRPr sz="58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11" indent="-457211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4251" kern="1200">
          <a:solidFill>
            <a:schemeClr val="tx1"/>
          </a:solidFill>
          <a:latin typeface="+mn-lt"/>
          <a:ea typeface="+mn-ea"/>
          <a:cs typeface="+mn-cs"/>
        </a:defRPr>
      </a:lvl1pPr>
      <a:lvl2pPr marL="990625" indent="-381009" algn="l" defTabSz="1219231" rtl="0" eaLnBrk="1" latinLnBrk="0" hangingPunct="1">
        <a:spcBef>
          <a:spcPct val="20000"/>
        </a:spcBef>
        <a:buFont typeface="Arial" panose="020B0604020202020204" pitchFamily="34" charset="0"/>
        <a:buChar char="–"/>
        <a:defRPr sz="3751" kern="1200">
          <a:solidFill>
            <a:schemeClr val="tx1"/>
          </a:solidFill>
          <a:latin typeface="+mn-lt"/>
          <a:ea typeface="+mn-ea"/>
          <a:cs typeface="+mn-cs"/>
        </a:defRPr>
      </a:lvl2pPr>
      <a:lvl3pPr marL="1524038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53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–"/>
        <a:defRPr sz="2651" kern="1200">
          <a:solidFill>
            <a:schemeClr val="tx1"/>
          </a:solidFill>
          <a:latin typeface="+mn-lt"/>
          <a:ea typeface="+mn-ea"/>
          <a:cs typeface="+mn-cs"/>
        </a:defRPr>
      </a:lvl4pPr>
      <a:lvl5pPr marL="2743269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»"/>
        <a:defRPr sz="2651" kern="1200">
          <a:solidFill>
            <a:schemeClr val="tx1"/>
          </a:solidFill>
          <a:latin typeface="+mn-lt"/>
          <a:ea typeface="+mn-ea"/>
          <a:cs typeface="+mn-cs"/>
        </a:defRPr>
      </a:lvl5pPr>
      <a:lvl6pPr marL="3352884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6pPr>
      <a:lvl7pPr marL="3962500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7pPr>
      <a:lvl8pPr marL="4572114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8pPr>
      <a:lvl9pPr marL="5181729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15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31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46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62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76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91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307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922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6.xml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6.xml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6.xml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6.xml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6.xml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6.xml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6.xml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6.xml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4.png"/><Relationship Id="rId4" Type="http://schemas.microsoft.com/office/2007/relationships/hdphoto" Target="../media/hdphoto4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A2DFB3F7-7898-2B97-8B60-DAEDEB7CDE68}"/>
              </a:ext>
            </a:extLst>
          </p:cNvPr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pic>
        <p:nvPicPr>
          <p:cNvPr id="13" name="그래픽 12">
            <a:extLst>
              <a:ext uri="{FF2B5EF4-FFF2-40B4-BE49-F238E27FC236}">
                <a16:creationId xmlns:a16="http://schemas.microsoft.com/office/drawing/2014/main" id="{5AF8AA99-599A-B8F1-32DA-4551A70C44B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7793" r="27301"/>
          <a:stretch/>
        </p:blipFill>
        <p:spPr>
          <a:xfrm rot="10800000" flipH="1">
            <a:off x="0" y="62125"/>
            <a:ext cx="12192000" cy="6761614"/>
          </a:xfrm>
          <a:prstGeom prst="rect">
            <a:avLst/>
          </a:prstGeom>
        </p:spPr>
      </p:pic>
      <p:sp>
        <p:nvSpPr>
          <p:cNvPr id="14" name="타원 13">
            <a:extLst>
              <a:ext uri="{FF2B5EF4-FFF2-40B4-BE49-F238E27FC236}">
                <a16:creationId xmlns:a16="http://schemas.microsoft.com/office/drawing/2014/main" id="{3C3DE968-EEA3-EB72-7E11-CEF1DD8F5BC9}"/>
              </a:ext>
            </a:extLst>
          </p:cNvPr>
          <p:cNvSpPr/>
          <p:nvPr/>
        </p:nvSpPr>
        <p:spPr>
          <a:xfrm>
            <a:off x="5350506" y="4483860"/>
            <a:ext cx="3796692" cy="3796692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Noto Sans KR Medium"/>
            </a:endParaRPr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id="{0F1BC323-47D1-4F47-7CFC-9DF494D55C46}"/>
              </a:ext>
            </a:extLst>
          </p:cNvPr>
          <p:cNvSpPr/>
          <p:nvPr/>
        </p:nvSpPr>
        <p:spPr>
          <a:xfrm>
            <a:off x="6718300" y="1764700"/>
            <a:ext cx="6237199" cy="6237199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Noto Sans KR Medium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28A860F3-DF01-FB7C-B54D-605389D34016}"/>
              </a:ext>
            </a:extLst>
          </p:cNvPr>
          <p:cNvSpPr/>
          <p:nvPr/>
        </p:nvSpPr>
        <p:spPr>
          <a:xfrm>
            <a:off x="2527651" y="2952733"/>
            <a:ext cx="7354042" cy="49019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3251281">
              <a:lnSpc>
                <a:spcPct val="150000"/>
              </a:lnSpc>
              <a:tabLst>
                <a:tab pos="4855512" algn="l"/>
              </a:tabLst>
            </a:pPr>
            <a:r>
              <a:rPr lang="ko-KR" altLang="en-US" sz="2400" b="1" dirty="0" err="1">
                <a:solidFill>
                  <a:srgbClr val="00B0F0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노인낙상</a:t>
            </a:r>
            <a:r>
              <a:rPr lang="ko-KR" altLang="en-US" sz="2400" b="1" dirty="0">
                <a:solidFill>
                  <a:srgbClr val="00B0F0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검출 알고리즘 성능 평가</a:t>
            </a:r>
            <a:endParaRPr lang="en-US" altLang="ko-KR" sz="2400" b="1" dirty="0">
              <a:solidFill>
                <a:srgbClr val="00B0F0"/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ADE898DE-E7C3-576A-4FBE-DE6D76453F92}"/>
              </a:ext>
            </a:extLst>
          </p:cNvPr>
          <p:cNvSpPr/>
          <p:nvPr/>
        </p:nvSpPr>
        <p:spPr>
          <a:xfrm>
            <a:off x="455180" y="6459151"/>
            <a:ext cx="2001830" cy="138499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as of 2023.12.1  I  </a:t>
            </a:r>
            <a:r>
              <a:rPr lang="ko-KR" altLang="en-US" sz="900" b="1" spc="-30" dirty="0" err="1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세이프웨어</a:t>
            </a:r>
            <a:r>
              <a:rPr lang="ko-KR" altLang="en-US" sz="900" b="1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   </a:t>
            </a:r>
            <a:r>
              <a:rPr lang="en-US" altLang="ko-KR" sz="90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I </a:t>
            </a:r>
            <a:r>
              <a:rPr lang="ko-KR" altLang="en-US" sz="900" b="1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ko-KR" altLang="en-US" sz="90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en-US" altLang="ko-KR" sz="90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SW</a:t>
            </a:r>
            <a:r>
              <a:rPr lang="ko-KR" altLang="en-US" sz="90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개발실</a:t>
            </a:r>
            <a:endParaRPr lang="en-US" altLang="ko-KR" sz="9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F48DD86-4216-04EF-B7B0-28D99A56F31A}"/>
              </a:ext>
            </a:extLst>
          </p:cNvPr>
          <p:cNvSpPr/>
          <p:nvPr/>
        </p:nvSpPr>
        <p:spPr>
          <a:xfrm>
            <a:off x="1920311" y="1412930"/>
            <a:ext cx="3244478" cy="23083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latinLnBrk="0"/>
            <a:r>
              <a:rPr lang="en-US" altLang="ko-KR" sz="1500" b="1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Advancing Technology for Humanity</a:t>
            </a:r>
          </a:p>
        </p:txBody>
      </p:sp>
      <p:pic>
        <p:nvPicPr>
          <p:cNvPr id="19" name="그래픽 18">
            <a:extLst>
              <a:ext uri="{FF2B5EF4-FFF2-40B4-BE49-F238E27FC236}">
                <a16:creationId xmlns:a16="http://schemas.microsoft.com/office/drawing/2014/main" id="{793985AB-526F-29C1-955F-86FB6A13D30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96900" r="27301" b="1844"/>
          <a:stretch/>
        </p:blipFill>
        <p:spPr>
          <a:xfrm rot="10800000" flipH="1">
            <a:off x="1" y="-1"/>
            <a:ext cx="12192000" cy="92120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39366B78-3EAD-51C6-5DE4-85B591E2D97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12" y="1156022"/>
            <a:ext cx="3244478" cy="164277"/>
          </a:xfrm>
          <a:prstGeom prst="rect">
            <a:avLst/>
          </a:prstGeom>
        </p:spPr>
      </p:pic>
      <p:grpSp>
        <p:nvGrpSpPr>
          <p:cNvPr id="21" name="그룹 20">
            <a:extLst>
              <a:ext uri="{FF2B5EF4-FFF2-40B4-BE49-F238E27FC236}">
                <a16:creationId xmlns:a16="http://schemas.microsoft.com/office/drawing/2014/main" id="{E0710D60-9A82-78B3-F92F-FE47CFA5AF6D}"/>
              </a:ext>
            </a:extLst>
          </p:cNvPr>
          <p:cNvGrpSpPr/>
          <p:nvPr/>
        </p:nvGrpSpPr>
        <p:grpSpPr>
          <a:xfrm>
            <a:off x="504673" y="-6348"/>
            <a:ext cx="1152245" cy="1650110"/>
            <a:chOff x="1361127" y="-8083"/>
            <a:chExt cx="1152245" cy="1650110"/>
          </a:xfrm>
          <a:solidFill>
            <a:srgbClr val="0082C8"/>
          </a:solidFill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21CEDD0D-0876-662B-5259-002B70B9DC05}"/>
                </a:ext>
              </a:extLst>
            </p:cNvPr>
            <p:cNvSpPr/>
            <p:nvPr/>
          </p:nvSpPr>
          <p:spPr>
            <a:xfrm>
              <a:off x="1361127" y="-8083"/>
              <a:ext cx="1152245" cy="165011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0070C0"/>
                </a:solidFill>
              </a:endParaRPr>
            </a:p>
          </p:txBody>
        </p:sp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4997186E-514D-B29E-CEA4-D31FCBE740C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7310" y="822687"/>
              <a:ext cx="799752" cy="700831"/>
            </a:xfrm>
            <a:prstGeom prst="rect">
              <a:avLst/>
            </a:prstGeom>
            <a:grpFill/>
          </p:spPr>
        </p:pic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A05B9C3D-24B8-C71C-B291-A7D1804DA7F5}"/>
              </a:ext>
            </a:extLst>
          </p:cNvPr>
          <p:cNvSpPr txBox="1"/>
          <p:nvPr/>
        </p:nvSpPr>
        <p:spPr>
          <a:xfrm>
            <a:off x="2429011" y="3409134"/>
            <a:ext cx="74526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251281">
              <a:lnSpc>
                <a:spcPct val="150000"/>
              </a:lnSpc>
              <a:tabLst>
                <a:tab pos="4855512" algn="l"/>
              </a:tabLst>
            </a:pPr>
            <a:r>
              <a:rPr lang="en-US" altLang="ko-KR" sz="2000" b="1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Performance evaluation of elderly falls detection algorithm </a:t>
            </a:r>
          </a:p>
          <a:p>
            <a:endParaRPr lang="ko-KR" altLang="en-US" sz="1000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C9C2990-1CFB-08ED-B928-BC901A215D8C}"/>
              </a:ext>
            </a:extLst>
          </p:cNvPr>
          <p:cNvSpPr txBox="1"/>
          <p:nvPr/>
        </p:nvSpPr>
        <p:spPr>
          <a:xfrm>
            <a:off x="1823101" y="730159"/>
            <a:ext cx="24352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kern="0" spc="-5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산학</a:t>
            </a:r>
            <a:r>
              <a:rPr lang="ko-KR" altLang="en-US" sz="1800" b="1" kern="0" spc="-50" dirty="0">
                <a:solidFill>
                  <a:schemeClr val="bg1"/>
                </a:solidFill>
                <a:effectLst/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협력 오픈 이노베이션 </a:t>
            </a:r>
            <a:endParaRPr lang="ko-KR" altLang="en-US" sz="1800" kern="0" spc="0" dirty="0">
              <a:solidFill>
                <a:schemeClr val="bg1"/>
              </a:solidFill>
              <a:effectLst/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  <a:p>
            <a:endParaRPr lang="ko-KR" altLang="en-US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D525043-5CBC-ABFA-C462-64F501544C77}"/>
              </a:ext>
            </a:extLst>
          </p:cNvPr>
          <p:cNvSpPr txBox="1"/>
          <p:nvPr/>
        </p:nvSpPr>
        <p:spPr>
          <a:xfrm>
            <a:off x="2429009" y="3989199"/>
            <a:ext cx="30877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bg1"/>
                </a:solidFill>
                <a:latin typeface="Pretendard Thin" panose="02000203000000020004" pitchFamily="50" charset="-127"/>
                <a:ea typeface="Pretendard Thin" panose="02000203000000020004" pitchFamily="50" charset="-127"/>
                <a:cs typeface="Pretendard Thin" panose="02000203000000020004" pitchFamily="50" charset="-127"/>
              </a:rPr>
              <a:t>with</a:t>
            </a:r>
            <a:r>
              <a:rPr lang="ko-KR" altLang="en-US" dirty="0">
                <a:solidFill>
                  <a:schemeClr val="bg1"/>
                </a:solidFill>
                <a:latin typeface="Pretendard Thin" panose="02000203000000020004" pitchFamily="50" charset="-127"/>
                <a:ea typeface="Pretendard Thin" panose="02000203000000020004" pitchFamily="50" charset="-127"/>
                <a:cs typeface="Pretendard Thin" panose="02000203000000020004" pitchFamily="50" charset="-127"/>
              </a:rPr>
              <a:t> 연세대학교 원주산학협력단</a:t>
            </a:r>
          </a:p>
        </p:txBody>
      </p:sp>
    </p:spTree>
    <p:extLst>
      <p:ext uri="{BB962C8B-B14F-4D97-AF65-F5344CB8AC3E}">
        <p14:creationId xmlns:p14="http://schemas.microsoft.com/office/powerpoint/2010/main" val="2351858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4.44444E-6 L -1.25E-6 0.00972 " pathEditMode="relative" rAng="0" ptsTypes="AA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59259E-6 L 4.375E-6 0.00972 " pathEditMode="relative" rAng="0" ptsTypes="AA">
                                      <p:cBhvr>
                                        <p:cTn id="1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39"/>
          </p:nvPr>
        </p:nvSpPr>
        <p:spPr>
          <a:xfrm>
            <a:off x="1381883" y="4675253"/>
            <a:ext cx="3648405" cy="419361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50000"/>
              </a:lnSpc>
              <a:spcBef>
                <a:spcPts val="588"/>
              </a:spcBef>
              <a:buNone/>
            </a:pPr>
            <a:r>
              <a:rPr lang="ko-KR" altLang="en-US" sz="1867" dirty="0">
                <a:solidFill>
                  <a:schemeClr val="tx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하이브리드 검출</a:t>
            </a:r>
            <a:endParaRPr lang="ru-RU" sz="1867" dirty="0">
              <a:solidFill>
                <a:schemeClr val="tx1"/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711183" y="2527804"/>
            <a:ext cx="2978931" cy="536702"/>
          </a:xfrm>
          <a:prstGeom prst="rect">
            <a:avLst/>
          </a:prstGeom>
        </p:spPr>
        <p:txBody>
          <a:bodyPr/>
          <a:lstStyle/>
          <a:p>
            <a:r>
              <a:rPr lang="en-US" sz="4000" b="0" dirty="0">
                <a:solidFill>
                  <a:srgbClr val="0070C0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CONTENTS</a:t>
            </a:r>
            <a:endParaRPr lang="ru-RU" sz="4000" b="0" dirty="0">
              <a:solidFill>
                <a:srgbClr val="0070C0"/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27" name="Текст 15">
            <a:extLst>
              <a:ext uri="{FF2B5EF4-FFF2-40B4-BE49-F238E27FC236}">
                <a16:creationId xmlns:a16="http://schemas.microsoft.com/office/drawing/2014/main" id="{07ACE0E8-80FC-2947-A84F-D5CEFC339BD7}"/>
              </a:ext>
            </a:extLst>
          </p:cNvPr>
          <p:cNvSpPr txBox="1">
            <a:spLocks/>
          </p:cNvSpPr>
          <p:nvPr/>
        </p:nvSpPr>
        <p:spPr>
          <a:xfrm>
            <a:off x="702285" y="4219596"/>
            <a:ext cx="651669" cy="468416"/>
          </a:xfrm>
          <a:prstGeom prst="rect">
            <a:avLst/>
          </a:prstGeom>
        </p:spPr>
        <p:txBody>
          <a:bodyPr/>
          <a:lstStyle>
            <a:lvl1pPr marL="914446" indent="-914446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8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81299" indent="-762038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7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048152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267413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86674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6705935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7925196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144457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0363718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251281">
              <a:buNone/>
            </a:pPr>
            <a:r>
              <a:rPr lang="en-US" sz="2133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01</a:t>
            </a:r>
            <a:endParaRPr lang="ru-RU" sz="2133" dirty="0"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pic>
        <p:nvPicPr>
          <p:cNvPr id="5" name="그림 개체 틀 4">
            <a:extLst>
              <a:ext uri="{FF2B5EF4-FFF2-40B4-BE49-F238E27FC236}">
                <a16:creationId xmlns:a16="http://schemas.microsoft.com/office/drawing/2014/main" id="{4A30163A-0888-49C3-B991-475ED9F0DC45}"/>
              </a:ext>
            </a:extLst>
          </p:cNvPr>
          <p:cNvPicPr>
            <a:picLocks noGrp="1" noChangeAspect="1"/>
          </p:cNvPicPr>
          <p:nvPr>
            <p:ph type="pic" sz="quarter" idx="32"/>
          </p:nvPr>
        </p:nvPicPr>
        <p:blipFill rotWithShape="1">
          <a:blip r:embed="rId3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5802" b="12008"/>
          <a:stretch/>
        </p:blipFill>
        <p:spPr>
          <a:xfrm>
            <a:off x="0" y="1"/>
            <a:ext cx="12192000" cy="2205007"/>
          </a:xfrm>
        </p:spPr>
      </p:pic>
      <p:sp>
        <p:nvSpPr>
          <p:cNvPr id="64" name="Текст 15">
            <a:extLst>
              <a:ext uri="{FF2B5EF4-FFF2-40B4-BE49-F238E27FC236}">
                <a16:creationId xmlns:a16="http://schemas.microsoft.com/office/drawing/2014/main" id="{9F7B0F3F-DDB8-41ED-BDB3-94D435DED332}"/>
              </a:ext>
            </a:extLst>
          </p:cNvPr>
          <p:cNvSpPr txBox="1">
            <a:spLocks/>
          </p:cNvSpPr>
          <p:nvPr/>
        </p:nvSpPr>
        <p:spPr>
          <a:xfrm>
            <a:off x="702285" y="4719553"/>
            <a:ext cx="651669" cy="468416"/>
          </a:xfrm>
          <a:prstGeom prst="rect">
            <a:avLst/>
          </a:prstGeom>
        </p:spPr>
        <p:txBody>
          <a:bodyPr/>
          <a:lstStyle>
            <a:lvl1pPr marL="914446" indent="-914446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8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81299" indent="-762038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7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048152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267413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86674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6705935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7925196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144457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0363718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251281">
              <a:buNone/>
            </a:pPr>
            <a:r>
              <a:rPr lang="en-US" sz="2133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02</a:t>
            </a:r>
            <a:endParaRPr lang="ru-RU" sz="2133" dirty="0"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65" name="Текст 2">
            <a:extLst>
              <a:ext uri="{FF2B5EF4-FFF2-40B4-BE49-F238E27FC236}">
                <a16:creationId xmlns:a16="http://schemas.microsoft.com/office/drawing/2014/main" id="{821FE755-97C2-4BF8-8214-2399857C2F0C}"/>
              </a:ext>
            </a:extLst>
          </p:cNvPr>
          <p:cNvSpPr txBox="1">
            <a:spLocks/>
          </p:cNvSpPr>
          <p:nvPr/>
        </p:nvSpPr>
        <p:spPr>
          <a:xfrm>
            <a:off x="1381883" y="5149323"/>
            <a:ext cx="4292093" cy="419361"/>
          </a:xfrm>
          <a:prstGeom prst="rect">
            <a:avLst/>
          </a:prstGeom>
        </p:spPr>
        <p:txBody>
          <a:bodyPr/>
          <a:lstStyle>
            <a:lvl1pPr marL="342917" indent="-342917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lang="en-US" sz="825" b="0" i="0" kern="120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  <a:lvl2pPr marL="742987" indent="-285764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57" indent="-228611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80" indent="-228611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9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03" indent="-228611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9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726" indent="-228611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9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949" indent="-228611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9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171" indent="-228611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9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394" indent="-228611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9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219231">
              <a:lnSpc>
                <a:spcPct val="150000"/>
              </a:lnSpc>
              <a:spcBef>
                <a:spcPts val="588"/>
              </a:spcBef>
              <a:buNone/>
            </a:pPr>
            <a:r>
              <a:rPr lang="ko-KR" altLang="en-US" sz="1867" dirty="0">
                <a:solidFill>
                  <a:schemeClr val="tx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낙상 동작 검출 성능</a:t>
            </a:r>
            <a:r>
              <a:rPr lang="en-US" altLang="ko-KR" sz="1867" dirty="0">
                <a:solidFill>
                  <a:schemeClr val="tx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(</a:t>
            </a:r>
            <a:r>
              <a:rPr lang="ko-KR" altLang="en-US" sz="1867" dirty="0">
                <a:solidFill>
                  <a:schemeClr val="tx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리드타임</a:t>
            </a:r>
            <a:r>
              <a:rPr lang="en-US" altLang="ko-KR" sz="1867" dirty="0">
                <a:solidFill>
                  <a:schemeClr val="tx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)</a:t>
            </a:r>
            <a:endParaRPr lang="ru-RU" altLang="ko-KR" sz="1867" dirty="0">
              <a:solidFill>
                <a:schemeClr val="tx1"/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68" name="Текст 15">
            <a:extLst>
              <a:ext uri="{FF2B5EF4-FFF2-40B4-BE49-F238E27FC236}">
                <a16:creationId xmlns:a16="http://schemas.microsoft.com/office/drawing/2014/main" id="{EE9D70BC-7D84-4242-A4D6-11710F42A707}"/>
              </a:ext>
            </a:extLst>
          </p:cNvPr>
          <p:cNvSpPr txBox="1">
            <a:spLocks/>
          </p:cNvSpPr>
          <p:nvPr/>
        </p:nvSpPr>
        <p:spPr>
          <a:xfrm>
            <a:off x="702285" y="5213922"/>
            <a:ext cx="651669" cy="468416"/>
          </a:xfrm>
          <a:prstGeom prst="rect">
            <a:avLst/>
          </a:prstGeom>
        </p:spPr>
        <p:txBody>
          <a:bodyPr/>
          <a:lstStyle>
            <a:lvl1pPr marL="914446" indent="-914446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8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81299" indent="-762038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7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048152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267413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86674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6705935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7925196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144457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0363718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251281">
              <a:buNone/>
            </a:pPr>
            <a:r>
              <a:rPr lang="en-US" sz="2133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03</a:t>
            </a:r>
            <a:endParaRPr lang="ru-RU" sz="2133" dirty="0"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24" name="Текст 2">
            <a:extLst>
              <a:ext uri="{FF2B5EF4-FFF2-40B4-BE49-F238E27FC236}">
                <a16:creationId xmlns:a16="http://schemas.microsoft.com/office/drawing/2014/main" id="{DC8AB331-1FE6-4EE2-83FF-A30F3C726917}"/>
              </a:ext>
            </a:extLst>
          </p:cNvPr>
          <p:cNvSpPr txBox="1">
            <a:spLocks/>
          </p:cNvSpPr>
          <p:nvPr/>
        </p:nvSpPr>
        <p:spPr>
          <a:xfrm>
            <a:off x="1353954" y="4148512"/>
            <a:ext cx="3648405" cy="419361"/>
          </a:xfrm>
          <a:prstGeom prst="rect">
            <a:avLst/>
          </a:prstGeom>
        </p:spPr>
        <p:txBody>
          <a:bodyPr/>
          <a:lstStyle>
            <a:lvl1pPr marL="457211" indent="-457211" algn="l" defTabSz="1219231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lang="en-US" sz="1100" b="0" i="0" kern="120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  <a:lvl2pPr marL="990625" indent="-381009" algn="l" defTabSz="1219231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37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038" indent="-304807" algn="l" defTabSz="1219231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653" indent="-304807" algn="l" defTabSz="1219231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6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269" indent="-304807" algn="l" defTabSz="1219231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6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884" indent="-304807" algn="l" defTabSz="1219231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500" indent="-304807" algn="l" defTabSz="1219231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2114" indent="-304807" algn="l" defTabSz="1219231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729" indent="-304807" algn="l" defTabSz="1219231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Bef>
                <a:spcPts val="588"/>
              </a:spcBef>
              <a:buFont typeface="Arial" panose="020B0604020202020204" pitchFamily="34" charset="0"/>
              <a:buNone/>
            </a:pPr>
            <a:r>
              <a:rPr lang="ko-KR" altLang="en-US" sz="1867" dirty="0" err="1">
                <a:solidFill>
                  <a:schemeClr val="tx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임계값</a:t>
            </a:r>
            <a:r>
              <a:rPr lang="ko-KR" altLang="en-US" sz="1867" dirty="0">
                <a:solidFill>
                  <a:schemeClr val="tx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기반 검출</a:t>
            </a:r>
            <a:endParaRPr lang="ru-RU" sz="1867" dirty="0">
              <a:solidFill>
                <a:schemeClr val="tx1"/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61" name="Текст 2">
            <a:extLst>
              <a:ext uri="{FF2B5EF4-FFF2-40B4-BE49-F238E27FC236}">
                <a16:creationId xmlns:a16="http://schemas.microsoft.com/office/drawing/2014/main" id="{A3D1B47B-5F03-485A-9359-8D7F3A811162}"/>
              </a:ext>
            </a:extLst>
          </p:cNvPr>
          <p:cNvSpPr txBox="1">
            <a:spLocks/>
          </p:cNvSpPr>
          <p:nvPr/>
        </p:nvSpPr>
        <p:spPr>
          <a:xfrm>
            <a:off x="5375268" y="4293772"/>
            <a:ext cx="2723703" cy="419361"/>
          </a:xfrm>
          <a:prstGeom prst="rect">
            <a:avLst/>
          </a:prstGeom>
        </p:spPr>
        <p:txBody>
          <a:bodyPr/>
          <a:lstStyle>
            <a:lvl1pPr marL="342917" indent="-342917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lang="en-US" sz="825" b="0" i="0" kern="120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  <a:lvl2pPr marL="742987" indent="-285764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57" indent="-228611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80" indent="-228611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9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03" indent="-228611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9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726" indent="-228611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9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949" indent="-228611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9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171" indent="-228611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9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394" indent="-228611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9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696806">
              <a:buNone/>
              <a:defRPr/>
            </a:pPr>
            <a:r>
              <a:rPr lang="ko-KR" altLang="en-US" sz="1870" kern="0" spc="0" dirty="0">
                <a:solidFill>
                  <a:schemeClr val="tx1"/>
                </a:solidFill>
                <a:effectLst/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遲검출</a:t>
            </a:r>
            <a:r>
              <a:rPr lang="ko-KR" altLang="en-US" sz="1870" kern="0" dirty="0">
                <a:solidFill>
                  <a:schemeClr val="tx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r>
              <a:rPr lang="ko-KR" altLang="en-US" sz="1870" spc="-30" dirty="0">
                <a:solidFill>
                  <a:schemeClr val="tx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및 </a:t>
            </a:r>
            <a:r>
              <a:rPr lang="ko-KR" altLang="en-US" sz="1870" kern="0" spc="0" dirty="0">
                <a:solidFill>
                  <a:schemeClr val="tx1"/>
                </a:solidFill>
                <a:effectLst/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誤검출</a:t>
            </a:r>
            <a:r>
              <a:rPr lang="ko-KR" altLang="en-US" sz="1870" kern="0" dirty="0">
                <a:solidFill>
                  <a:schemeClr val="tx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r>
              <a:rPr lang="ko-KR" altLang="en-US" sz="1870" spc="-30" dirty="0">
                <a:solidFill>
                  <a:schemeClr val="tx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사례</a:t>
            </a:r>
            <a:endParaRPr lang="en-US" altLang="ko-KR" sz="1870" spc="-30" dirty="0">
              <a:solidFill>
                <a:schemeClr val="tx1"/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20" name="Текст 15">
            <a:extLst>
              <a:ext uri="{FF2B5EF4-FFF2-40B4-BE49-F238E27FC236}">
                <a16:creationId xmlns:a16="http://schemas.microsoft.com/office/drawing/2014/main" id="{2A1E5AD2-0734-466F-9F58-1A881B485670}"/>
              </a:ext>
            </a:extLst>
          </p:cNvPr>
          <p:cNvSpPr txBox="1">
            <a:spLocks/>
          </p:cNvSpPr>
          <p:nvPr/>
        </p:nvSpPr>
        <p:spPr>
          <a:xfrm>
            <a:off x="4705370" y="4256158"/>
            <a:ext cx="651669" cy="468416"/>
          </a:xfrm>
          <a:prstGeom prst="rect">
            <a:avLst/>
          </a:prstGeom>
        </p:spPr>
        <p:txBody>
          <a:bodyPr/>
          <a:lstStyle>
            <a:lvl1pPr marL="914446" indent="-914446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8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81299" indent="-762038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7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048152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267413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86674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6705935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7925196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144457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0363718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251281">
              <a:buNone/>
            </a:pPr>
            <a:r>
              <a:rPr lang="en-US" sz="2133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04</a:t>
            </a:r>
            <a:endParaRPr lang="ru-RU" sz="2133" dirty="0"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23" name="Текст 15">
            <a:extLst>
              <a:ext uri="{FF2B5EF4-FFF2-40B4-BE49-F238E27FC236}">
                <a16:creationId xmlns:a16="http://schemas.microsoft.com/office/drawing/2014/main" id="{3B892B15-82D2-4B50-8B13-1126BAAD2B9E}"/>
              </a:ext>
            </a:extLst>
          </p:cNvPr>
          <p:cNvSpPr txBox="1">
            <a:spLocks/>
          </p:cNvSpPr>
          <p:nvPr/>
        </p:nvSpPr>
        <p:spPr>
          <a:xfrm>
            <a:off x="4713351" y="4745112"/>
            <a:ext cx="651669" cy="468416"/>
          </a:xfrm>
          <a:prstGeom prst="rect">
            <a:avLst/>
          </a:prstGeom>
        </p:spPr>
        <p:txBody>
          <a:bodyPr/>
          <a:lstStyle>
            <a:lvl1pPr marL="914446" indent="-914446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8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81299" indent="-762038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7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048152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267413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86674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6705935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7925196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144457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0363718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251281">
              <a:buNone/>
            </a:pPr>
            <a:r>
              <a:rPr lang="en-US" sz="2133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05</a:t>
            </a:r>
            <a:endParaRPr lang="ru-RU" sz="2133" dirty="0"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25" name="Текст 2">
            <a:extLst>
              <a:ext uri="{FF2B5EF4-FFF2-40B4-BE49-F238E27FC236}">
                <a16:creationId xmlns:a16="http://schemas.microsoft.com/office/drawing/2014/main" id="{020B9606-080D-4EE8-B684-63E7E3B1EDA1}"/>
              </a:ext>
            </a:extLst>
          </p:cNvPr>
          <p:cNvSpPr txBox="1">
            <a:spLocks/>
          </p:cNvSpPr>
          <p:nvPr/>
        </p:nvSpPr>
        <p:spPr>
          <a:xfrm>
            <a:off x="5365021" y="4653729"/>
            <a:ext cx="2645054" cy="419361"/>
          </a:xfrm>
          <a:prstGeom prst="rect">
            <a:avLst/>
          </a:prstGeom>
        </p:spPr>
        <p:txBody>
          <a:bodyPr/>
          <a:lstStyle>
            <a:lvl1pPr marL="342917" indent="-342917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lang="en-US" sz="825" b="0" i="0" kern="120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  <a:lvl2pPr marL="742987" indent="-285764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57" indent="-228611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80" indent="-228611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9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03" indent="-228611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9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726" indent="-228611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9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949" indent="-228611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9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171" indent="-228611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9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394" indent="-228611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9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219231">
              <a:lnSpc>
                <a:spcPct val="150000"/>
              </a:lnSpc>
              <a:spcBef>
                <a:spcPts val="588"/>
              </a:spcBef>
              <a:buNone/>
            </a:pPr>
            <a:r>
              <a:rPr lang="ko-KR" altLang="en-US" sz="1867" dirty="0" err="1">
                <a:solidFill>
                  <a:schemeClr val="tx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모드별</a:t>
            </a:r>
            <a:r>
              <a:rPr lang="ko-KR" altLang="en-US" sz="1867" dirty="0">
                <a:solidFill>
                  <a:schemeClr val="tx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검출 통계</a:t>
            </a:r>
            <a:r>
              <a:rPr lang="en-US" altLang="ko-KR" sz="1867" dirty="0">
                <a:solidFill>
                  <a:schemeClr val="tx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endParaRPr lang="ru-RU" altLang="ko-KR" sz="1867" dirty="0">
              <a:solidFill>
                <a:schemeClr val="tx1"/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28" name="Текст 15">
            <a:extLst>
              <a:ext uri="{FF2B5EF4-FFF2-40B4-BE49-F238E27FC236}">
                <a16:creationId xmlns:a16="http://schemas.microsoft.com/office/drawing/2014/main" id="{96DB4CF0-2131-4EC2-9A6F-8595BE1926A8}"/>
              </a:ext>
            </a:extLst>
          </p:cNvPr>
          <p:cNvSpPr txBox="1">
            <a:spLocks/>
          </p:cNvSpPr>
          <p:nvPr/>
        </p:nvSpPr>
        <p:spPr>
          <a:xfrm>
            <a:off x="4713350" y="5229465"/>
            <a:ext cx="651669" cy="468416"/>
          </a:xfrm>
          <a:prstGeom prst="rect">
            <a:avLst/>
          </a:prstGeom>
        </p:spPr>
        <p:txBody>
          <a:bodyPr/>
          <a:lstStyle>
            <a:lvl1pPr marL="914446" indent="-914446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8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81299" indent="-762038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7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048152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267413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86674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6705935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7925196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144457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0363718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251281">
              <a:buNone/>
            </a:pPr>
            <a:r>
              <a:rPr lang="en-US" sz="2133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06</a:t>
            </a:r>
            <a:endParaRPr lang="ru-RU" sz="2133" dirty="0"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29" name="Текст 2">
            <a:extLst>
              <a:ext uri="{FF2B5EF4-FFF2-40B4-BE49-F238E27FC236}">
                <a16:creationId xmlns:a16="http://schemas.microsoft.com/office/drawing/2014/main" id="{00159840-9029-4CF6-8FC0-64B93B940EBA}"/>
              </a:ext>
            </a:extLst>
          </p:cNvPr>
          <p:cNvSpPr txBox="1">
            <a:spLocks/>
          </p:cNvSpPr>
          <p:nvPr/>
        </p:nvSpPr>
        <p:spPr>
          <a:xfrm>
            <a:off x="5365020" y="5138082"/>
            <a:ext cx="2645054" cy="419361"/>
          </a:xfrm>
          <a:prstGeom prst="rect">
            <a:avLst/>
          </a:prstGeom>
        </p:spPr>
        <p:txBody>
          <a:bodyPr/>
          <a:lstStyle>
            <a:lvl1pPr marL="342917" indent="-342917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lang="en-US" sz="825" b="0" i="0" kern="120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  <a:lvl2pPr marL="742987" indent="-285764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57" indent="-228611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80" indent="-228611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9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03" indent="-228611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9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726" indent="-228611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9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949" indent="-228611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9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171" indent="-228611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9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394" indent="-228611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9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219231">
              <a:lnSpc>
                <a:spcPct val="150000"/>
              </a:lnSpc>
              <a:spcBef>
                <a:spcPts val="588"/>
              </a:spcBef>
              <a:buNone/>
            </a:pPr>
            <a:r>
              <a:rPr lang="ko-KR" altLang="en-US" sz="1867" dirty="0">
                <a:solidFill>
                  <a:schemeClr val="tx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알고리즘 포팅</a:t>
            </a:r>
            <a:r>
              <a:rPr lang="en-US" altLang="ko-KR" sz="1867" dirty="0">
                <a:solidFill>
                  <a:schemeClr val="tx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endParaRPr lang="ru-RU" altLang="ko-KR" sz="1867" dirty="0">
              <a:solidFill>
                <a:schemeClr val="tx1"/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6" name="Текст 2">
            <a:extLst>
              <a:ext uri="{FF2B5EF4-FFF2-40B4-BE49-F238E27FC236}">
                <a16:creationId xmlns:a16="http://schemas.microsoft.com/office/drawing/2014/main" id="{0775566D-1240-D986-27C3-E4B9B38841E9}"/>
              </a:ext>
            </a:extLst>
          </p:cNvPr>
          <p:cNvSpPr txBox="1">
            <a:spLocks/>
          </p:cNvSpPr>
          <p:nvPr/>
        </p:nvSpPr>
        <p:spPr>
          <a:xfrm>
            <a:off x="9478692" y="4143701"/>
            <a:ext cx="2332768" cy="419361"/>
          </a:xfrm>
          <a:prstGeom prst="rect">
            <a:avLst/>
          </a:prstGeom>
        </p:spPr>
        <p:txBody>
          <a:bodyPr/>
          <a:lstStyle>
            <a:lvl1pPr marL="342917" indent="-342917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lang="en-US" sz="825" b="0" i="0" kern="120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  <a:lvl2pPr marL="742987" indent="-285764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57" indent="-228611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80" indent="-228611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9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03" indent="-228611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9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726" indent="-228611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9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949" indent="-228611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9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171" indent="-228611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9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394" indent="-228611" algn="l" defTabSz="91444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9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219231">
              <a:lnSpc>
                <a:spcPct val="150000"/>
              </a:lnSpc>
              <a:spcBef>
                <a:spcPts val="588"/>
              </a:spcBef>
              <a:buNone/>
            </a:pPr>
            <a:r>
              <a:rPr lang="ko-KR" altLang="en-US" sz="1867" dirty="0">
                <a:solidFill>
                  <a:schemeClr val="tx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알고리즘 실험 결과</a:t>
            </a:r>
            <a:endParaRPr lang="ru-RU" altLang="ko-KR" sz="1867" dirty="0">
              <a:solidFill>
                <a:schemeClr val="tx1"/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7" name="Текст 15">
            <a:extLst>
              <a:ext uri="{FF2B5EF4-FFF2-40B4-BE49-F238E27FC236}">
                <a16:creationId xmlns:a16="http://schemas.microsoft.com/office/drawing/2014/main" id="{CC412622-436F-029D-5BEC-713FBEF406C6}"/>
              </a:ext>
            </a:extLst>
          </p:cNvPr>
          <p:cNvSpPr txBox="1">
            <a:spLocks/>
          </p:cNvSpPr>
          <p:nvPr/>
        </p:nvSpPr>
        <p:spPr>
          <a:xfrm>
            <a:off x="8827022" y="4227387"/>
            <a:ext cx="651669" cy="468416"/>
          </a:xfrm>
          <a:prstGeom prst="rect">
            <a:avLst/>
          </a:prstGeom>
        </p:spPr>
        <p:txBody>
          <a:bodyPr/>
          <a:lstStyle>
            <a:lvl1pPr marL="914446" indent="-914446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8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81299" indent="-762038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7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048152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267413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86674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6705935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7925196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144457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0363718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251281">
              <a:buNone/>
            </a:pPr>
            <a:r>
              <a:rPr lang="en-US" sz="2133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07</a:t>
            </a:r>
            <a:endParaRPr lang="ru-RU" sz="2133" dirty="0"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17" name="Текст 15">
            <a:extLst>
              <a:ext uri="{FF2B5EF4-FFF2-40B4-BE49-F238E27FC236}">
                <a16:creationId xmlns:a16="http://schemas.microsoft.com/office/drawing/2014/main" id="{4B60C28E-9D67-60D4-C185-A7E9C4A5C5DA}"/>
              </a:ext>
            </a:extLst>
          </p:cNvPr>
          <p:cNvSpPr txBox="1">
            <a:spLocks/>
          </p:cNvSpPr>
          <p:nvPr/>
        </p:nvSpPr>
        <p:spPr>
          <a:xfrm>
            <a:off x="702285" y="3751280"/>
            <a:ext cx="651669" cy="468416"/>
          </a:xfrm>
          <a:prstGeom prst="rect">
            <a:avLst/>
          </a:prstGeom>
        </p:spPr>
        <p:txBody>
          <a:bodyPr/>
          <a:lstStyle>
            <a:lvl1pPr marL="914446" indent="-914446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8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81299" indent="-762038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7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048152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6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267413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86674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6705935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7925196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144457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0363718" indent="-609630" algn="l" defTabSz="243852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5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251281">
              <a:buNone/>
            </a:pPr>
            <a:r>
              <a:rPr lang="en-US" sz="2133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00</a:t>
            </a:r>
            <a:endParaRPr lang="ru-RU" sz="2133" dirty="0"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18" name="Текст 2">
            <a:extLst>
              <a:ext uri="{FF2B5EF4-FFF2-40B4-BE49-F238E27FC236}">
                <a16:creationId xmlns:a16="http://schemas.microsoft.com/office/drawing/2014/main" id="{B1BE29D5-ADDD-7E27-3E99-9CAE6A55E378}"/>
              </a:ext>
            </a:extLst>
          </p:cNvPr>
          <p:cNvSpPr txBox="1">
            <a:spLocks/>
          </p:cNvSpPr>
          <p:nvPr/>
        </p:nvSpPr>
        <p:spPr>
          <a:xfrm>
            <a:off x="1353954" y="3680196"/>
            <a:ext cx="3648405" cy="419361"/>
          </a:xfrm>
          <a:prstGeom prst="rect">
            <a:avLst/>
          </a:prstGeom>
        </p:spPr>
        <p:txBody>
          <a:bodyPr/>
          <a:lstStyle>
            <a:lvl1pPr marL="457211" indent="-457211" algn="l" defTabSz="1219231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lang="en-US" sz="1100" b="0" i="0" kern="120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  <a:lvl2pPr marL="990625" indent="-381009" algn="l" defTabSz="1219231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37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038" indent="-304807" algn="l" defTabSz="1219231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653" indent="-304807" algn="l" defTabSz="1219231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6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269" indent="-304807" algn="l" defTabSz="1219231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6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884" indent="-304807" algn="l" defTabSz="1219231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500" indent="-304807" algn="l" defTabSz="1219231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2114" indent="-304807" algn="l" defTabSz="1219231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729" indent="-304807" algn="l" defTabSz="1219231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6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Bef>
                <a:spcPts val="588"/>
              </a:spcBef>
              <a:buFont typeface="Arial" panose="020B0604020202020204" pitchFamily="34" charset="0"/>
              <a:buNone/>
            </a:pPr>
            <a:r>
              <a:rPr lang="ko-KR" altLang="en-US" sz="1867" dirty="0" err="1">
                <a:solidFill>
                  <a:schemeClr val="tx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머신러닝</a:t>
            </a:r>
            <a:r>
              <a:rPr lang="ko-KR" altLang="en-US" sz="1867" dirty="0">
                <a:solidFill>
                  <a:schemeClr val="tx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기반 검출 </a:t>
            </a:r>
            <a:endParaRPr lang="ru-RU" sz="1867" dirty="0">
              <a:solidFill>
                <a:schemeClr val="tx1"/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108725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0B25273C-8AAE-489E-7180-80F0BC89DDE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5357"/>
            <a:stretch/>
          </p:blipFill>
          <p:spPr>
            <a:xfrm>
              <a:off x="10497105" y="137011"/>
              <a:ext cx="1384792" cy="122641"/>
            </a:xfrm>
            <a:prstGeom prst="rect">
              <a:avLst/>
            </a:prstGeom>
          </p:spPr>
        </p:pic>
      </p:grp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48483E13-A0ED-5A69-92BC-D95AA486BD52}"/>
              </a:ext>
            </a:extLst>
          </p:cNvPr>
          <p:cNvSpPr/>
          <p:nvPr/>
        </p:nvSpPr>
        <p:spPr>
          <a:xfrm>
            <a:off x="364908" y="629954"/>
            <a:ext cx="3065904" cy="492443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머신러닝</a:t>
            </a:r>
            <a:r>
              <a:rPr lang="ko-KR" altLang="en-US" sz="3200" spc="-30" dirty="0">
                <a:solidFill>
                  <a:schemeClr val="tx2">
                    <a:lumMod val="60000"/>
                    <a:lumOff val="4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기반 검출</a:t>
            </a:r>
            <a:r>
              <a:rPr lang="en-US" altLang="ko-KR" sz="3200" spc="-30" dirty="0">
                <a:solidFill>
                  <a:schemeClr val="tx2">
                    <a:lumMod val="60000"/>
                    <a:lumOff val="4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2FAD731-4076-4921-9AEF-3A66316D8058}"/>
              </a:ext>
            </a:extLst>
          </p:cNvPr>
          <p:cNvSpPr txBox="1"/>
          <p:nvPr/>
        </p:nvSpPr>
        <p:spPr>
          <a:xfrm>
            <a:off x="709125" y="1397715"/>
            <a:ext cx="7828384" cy="29115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샘플링 속도 </a:t>
            </a:r>
            <a:r>
              <a:rPr lang="en-US" altLang="ko-KR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: 50 Hz</a:t>
            </a: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윈도우 크기 </a:t>
            </a:r>
            <a:r>
              <a:rPr lang="en-US" altLang="ko-KR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: 25</a:t>
            </a:r>
            <a:r>
              <a:rPr lang="en-US" altLang="ko-KR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(Window Shift : 1 </a:t>
            </a:r>
            <a:r>
              <a:rPr lang="ko-KR" altLang="en-US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샘플</a:t>
            </a:r>
            <a:r>
              <a:rPr lang="en-US" altLang="ko-KR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)</a:t>
            </a: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사용 엔진 </a:t>
            </a:r>
            <a:r>
              <a:rPr lang="en-US" altLang="ko-KR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: TFLM</a:t>
            </a:r>
            <a:r>
              <a:rPr lang="en-US" altLang="ko-KR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(TensorFlow Lite for Microcontrollers)</a:t>
            </a: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데이터셋 </a:t>
            </a:r>
            <a:r>
              <a:rPr lang="en-US" altLang="ko-KR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: K-FALL </a:t>
            </a:r>
            <a:r>
              <a:rPr lang="ko-KR" altLang="en-US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공용데이터셋</a:t>
            </a:r>
            <a:endParaRPr lang="en-US" altLang="ko-KR" sz="2400" dirty="0"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ko-KR" sz="2400" dirty="0"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ko-KR" altLang="en-US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검출조건 </a:t>
            </a:r>
            <a:r>
              <a:rPr lang="en-US" altLang="ko-KR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: COUNTER(TFO &gt;= 0.8) &gt;= 2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altLang="ko-KR" sz="2000" i="1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TFO : TensorFlow </a:t>
            </a:r>
            <a:r>
              <a:rPr lang="en-US" altLang="ko-KR" sz="2000" i="1" dirty="0" err="1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OutputTensor</a:t>
            </a:r>
            <a:endParaRPr lang="ko-KR" altLang="en-US" sz="2000" i="1" dirty="0"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graphicFrame>
        <p:nvGraphicFramePr>
          <p:cNvPr id="7" name="표 8">
            <a:extLst>
              <a:ext uri="{FF2B5EF4-FFF2-40B4-BE49-F238E27FC236}">
                <a16:creationId xmlns:a16="http://schemas.microsoft.com/office/drawing/2014/main" id="{DDE90A47-50C5-4221-BDD7-5FC7CDF011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8213206"/>
              </p:ext>
            </p:extLst>
          </p:nvPr>
        </p:nvGraphicFramePr>
        <p:xfrm>
          <a:off x="2032000" y="4657182"/>
          <a:ext cx="8127999" cy="12117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222165597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423962197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3724185805"/>
                    </a:ext>
                  </a:extLst>
                </a:gridCol>
              </a:tblGrid>
              <a:tr h="60588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정확도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민감도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특이도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73750397"/>
                  </a:ext>
                </a:extLst>
              </a:tr>
              <a:tr h="60588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98.80%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98.34%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99.19%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532455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809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0B25273C-8AAE-489E-7180-80F0BC89DDE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5357"/>
            <a:stretch/>
          </p:blipFill>
          <p:spPr>
            <a:xfrm>
              <a:off x="10497105" y="137011"/>
              <a:ext cx="1384792" cy="122641"/>
            </a:xfrm>
            <a:prstGeom prst="rect">
              <a:avLst/>
            </a:prstGeom>
          </p:spPr>
        </p:pic>
      </p:grp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48483E13-A0ED-5A69-92BC-D95AA486BD52}"/>
              </a:ext>
            </a:extLst>
          </p:cNvPr>
          <p:cNvSpPr/>
          <p:nvPr/>
        </p:nvSpPr>
        <p:spPr>
          <a:xfrm>
            <a:off x="364908" y="629954"/>
            <a:ext cx="2715487" cy="492443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임계값</a:t>
            </a:r>
            <a:r>
              <a:rPr lang="ko-KR" altLang="en-US" sz="3200" spc="-30" dirty="0">
                <a:solidFill>
                  <a:schemeClr val="tx2">
                    <a:lumMod val="60000"/>
                    <a:lumOff val="4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기반 검출</a:t>
            </a:r>
            <a:r>
              <a:rPr lang="en-US" altLang="ko-KR" sz="3200" spc="-30" dirty="0">
                <a:solidFill>
                  <a:schemeClr val="tx2">
                    <a:lumMod val="60000"/>
                    <a:lumOff val="4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2FAD731-4076-4921-9AEF-3A66316D8058}"/>
              </a:ext>
            </a:extLst>
          </p:cNvPr>
          <p:cNvSpPr txBox="1"/>
          <p:nvPr/>
        </p:nvSpPr>
        <p:spPr>
          <a:xfrm>
            <a:off x="709124" y="1519018"/>
            <a:ext cx="8663475" cy="2394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샘플링 속도 </a:t>
            </a:r>
            <a:r>
              <a:rPr lang="en-US" altLang="ko-KR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: 50 Hz</a:t>
            </a: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데이터셋 </a:t>
            </a:r>
            <a:r>
              <a:rPr lang="en-US" altLang="ko-KR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: K-FALL </a:t>
            </a:r>
            <a:r>
              <a:rPr lang="ko-KR" altLang="en-US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공용데이터셋</a:t>
            </a:r>
            <a:endParaRPr lang="en-US" altLang="ko-KR" sz="2400" dirty="0"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ko-KR" sz="2400" dirty="0"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ko-KR" altLang="en-US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검출조건 </a:t>
            </a:r>
            <a:r>
              <a:rPr lang="en-US" altLang="ko-KR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: </a:t>
            </a:r>
            <a:r>
              <a:rPr lang="en-US" altLang="ko-KR" sz="2400" dirty="0">
                <a:solidFill>
                  <a:schemeClr val="accent5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(ACC</a:t>
            </a:r>
            <a:r>
              <a:rPr lang="ko-KR" altLang="en-US" sz="2400" dirty="0">
                <a:solidFill>
                  <a:schemeClr val="accent5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r>
              <a:rPr lang="en-US" altLang="ko-KR" sz="2400" dirty="0">
                <a:solidFill>
                  <a:schemeClr val="accent5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&lt;</a:t>
            </a:r>
            <a:r>
              <a:rPr lang="ko-KR" altLang="en-US" sz="2400" dirty="0">
                <a:solidFill>
                  <a:schemeClr val="accent5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r>
              <a:rPr lang="en-US" altLang="ko-KR" sz="2400" dirty="0">
                <a:solidFill>
                  <a:schemeClr val="accent5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80</a:t>
            </a:r>
            <a:r>
              <a:rPr lang="ko-KR" altLang="en-US" sz="2400" dirty="0">
                <a:solidFill>
                  <a:schemeClr val="accent5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r>
              <a:rPr lang="en-US" altLang="ko-KR" sz="2400" dirty="0">
                <a:solidFill>
                  <a:schemeClr val="accent5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&amp;&amp;</a:t>
            </a:r>
            <a:r>
              <a:rPr lang="ko-KR" altLang="en-US" sz="2400" dirty="0">
                <a:solidFill>
                  <a:schemeClr val="accent5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r>
              <a:rPr lang="en-US" altLang="ko-KR" sz="2400" dirty="0">
                <a:solidFill>
                  <a:schemeClr val="accent5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GYRO</a:t>
            </a:r>
            <a:r>
              <a:rPr lang="ko-KR" altLang="en-US" sz="2400" dirty="0">
                <a:solidFill>
                  <a:schemeClr val="accent5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r>
              <a:rPr lang="en-US" altLang="ko-KR" sz="2400" dirty="0">
                <a:solidFill>
                  <a:schemeClr val="accent5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&gt;</a:t>
            </a:r>
            <a:r>
              <a:rPr lang="ko-KR" altLang="en-US" sz="2400" dirty="0">
                <a:solidFill>
                  <a:schemeClr val="accent5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r>
              <a:rPr lang="en-US" altLang="ko-KR" sz="2400" dirty="0">
                <a:solidFill>
                  <a:schemeClr val="accent5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90</a:t>
            </a:r>
            <a:r>
              <a:rPr lang="ko-KR" altLang="en-US" sz="2400" dirty="0">
                <a:solidFill>
                  <a:schemeClr val="accent5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r>
              <a:rPr lang="en-US" altLang="ko-KR" sz="2400" dirty="0">
                <a:solidFill>
                  <a:schemeClr val="accent5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&amp;&amp;</a:t>
            </a:r>
            <a:r>
              <a:rPr lang="ko-KR" altLang="en-US" sz="2400" dirty="0">
                <a:solidFill>
                  <a:schemeClr val="accent5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r>
              <a:rPr lang="en-US" altLang="ko-KR" sz="2400" dirty="0">
                <a:solidFill>
                  <a:schemeClr val="accent5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VV</a:t>
            </a:r>
            <a:r>
              <a:rPr lang="ko-KR" altLang="en-US" sz="2400" dirty="0">
                <a:solidFill>
                  <a:schemeClr val="accent5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r>
              <a:rPr lang="en-US" altLang="ko-KR" sz="2400" dirty="0">
                <a:solidFill>
                  <a:schemeClr val="accent5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&gt;</a:t>
            </a:r>
            <a:r>
              <a:rPr lang="ko-KR" altLang="en-US" sz="2400" dirty="0">
                <a:solidFill>
                  <a:schemeClr val="accent5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r>
              <a:rPr lang="en-US" altLang="ko-KR" sz="2400" dirty="0">
                <a:solidFill>
                  <a:schemeClr val="accent5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3.7) </a:t>
            </a:r>
            <a:r>
              <a:rPr lang="ko-KR" altLang="en-US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충족</a:t>
            </a:r>
            <a:r>
              <a:rPr lang="en-US" altLang="ko-KR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r>
              <a:rPr lang="ko-KR" altLang="en-US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이후 </a:t>
            </a:r>
            <a:r>
              <a:rPr lang="en-US" altLang="ko-KR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8</a:t>
            </a:r>
            <a:r>
              <a:rPr lang="ko-KR" altLang="en-US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개 샘플 이내에 </a:t>
            </a:r>
            <a:r>
              <a:rPr lang="en-US" altLang="ko-KR" sz="2400" dirty="0">
                <a:solidFill>
                  <a:schemeClr val="accent5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(ANG &gt; 25)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altLang="ko-KR" sz="2000" i="1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ACC : </a:t>
            </a:r>
            <a:r>
              <a:rPr lang="ko-KR" altLang="en-US" sz="2000" i="1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가속도</a:t>
            </a:r>
            <a:r>
              <a:rPr lang="en-US" altLang="ko-KR" sz="2000" i="1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, GYRO : </a:t>
            </a:r>
            <a:r>
              <a:rPr lang="ko-KR" altLang="en-US" sz="2000" i="1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각속도</a:t>
            </a:r>
            <a:r>
              <a:rPr lang="en-US" altLang="ko-KR" sz="2000" i="1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, VV</a:t>
            </a:r>
            <a:r>
              <a:rPr lang="ko-KR" altLang="en-US" sz="2000" i="1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r>
              <a:rPr lang="en-US" altLang="ko-KR" sz="2000" i="1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:</a:t>
            </a:r>
            <a:r>
              <a:rPr lang="ko-KR" altLang="en-US" sz="2000" i="1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수직속도</a:t>
            </a:r>
            <a:r>
              <a:rPr lang="en-US" altLang="ko-KR" sz="2000" i="1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, ANG : Roll | Pitch</a:t>
            </a:r>
            <a:endParaRPr lang="ko-KR" altLang="en-US" sz="2000" i="1" dirty="0"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graphicFrame>
        <p:nvGraphicFramePr>
          <p:cNvPr id="7" name="표 8">
            <a:extLst>
              <a:ext uri="{FF2B5EF4-FFF2-40B4-BE49-F238E27FC236}">
                <a16:creationId xmlns:a16="http://schemas.microsoft.com/office/drawing/2014/main" id="{DDE90A47-50C5-4221-BDD7-5FC7CDF011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6348049"/>
              </p:ext>
            </p:extLst>
          </p:nvPr>
        </p:nvGraphicFramePr>
        <p:xfrm>
          <a:off x="2032000" y="4386603"/>
          <a:ext cx="8127999" cy="12117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222165597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423962197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3724185805"/>
                    </a:ext>
                  </a:extLst>
                </a:gridCol>
              </a:tblGrid>
              <a:tr h="60588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정확도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민감도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특이도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73750397"/>
                  </a:ext>
                </a:extLst>
              </a:tr>
              <a:tr h="60588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96.37%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93.22%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99.08%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53245589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5D6E2E9D-305A-47E9-80C2-A2B813CDECD9}"/>
              </a:ext>
            </a:extLst>
          </p:cNvPr>
          <p:cNvSpPr txBox="1"/>
          <p:nvPr/>
        </p:nvSpPr>
        <p:spPr>
          <a:xfrm>
            <a:off x="2043402" y="5859621"/>
            <a:ext cx="79403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sz="2000" dirty="0">
                <a:solidFill>
                  <a:srgbClr val="0000FF"/>
                </a:solidFill>
                <a:latin typeface="+mj-ea"/>
                <a:ea typeface="+mj-ea"/>
              </a:rPr>
              <a:t>낙상</a:t>
            </a:r>
            <a:r>
              <a:rPr lang="ko-KR" altLang="en-US" sz="1800" kern="0" spc="-30" dirty="0">
                <a:solidFill>
                  <a:srgbClr val="0000FF"/>
                </a:solidFill>
                <a:effectLst/>
                <a:latin typeface="+mj-ea"/>
                <a:ea typeface="+mj-ea"/>
              </a:rPr>
              <a:t>時</a:t>
            </a:r>
            <a:r>
              <a:rPr lang="ko-KR" altLang="en-US" sz="2000" dirty="0">
                <a:solidFill>
                  <a:srgbClr val="0000FF"/>
                </a:solidFill>
                <a:latin typeface="+mj-ea"/>
                <a:ea typeface="+mj-ea"/>
              </a:rPr>
              <a:t> 각도 변화 저조한 경우</a:t>
            </a:r>
            <a:r>
              <a:rPr lang="en-US" altLang="ko-KR" sz="2000" dirty="0">
                <a:solidFill>
                  <a:srgbClr val="0000FF"/>
                </a:solidFill>
                <a:latin typeface="+mj-ea"/>
                <a:ea typeface="+mj-ea"/>
              </a:rPr>
              <a:t> </a:t>
            </a:r>
            <a:r>
              <a:rPr lang="ko-KR" altLang="en-US" sz="2000" dirty="0">
                <a:solidFill>
                  <a:srgbClr val="0000FF"/>
                </a:solidFill>
                <a:latin typeface="+mj-ea"/>
                <a:ea typeface="+mj-ea"/>
              </a:rPr>
              <a:t>검출 성능 저하</a:t>
            </a:r>
          </a:p>
        </p:txBody>
      </p:sp>
    </p:spTree>
    <p:extLst>
      <p:ext uri="{BB962C8B-B14F-4D97-AF65-F5344CB8AC3E}">
        <p14:creationId xmlns:p14="http://schemas.microsoft.com/office/powerpoint/2010/main" val="1247285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0B25273C-8AAE-489E-7180-80F0BC89DDE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5357"/>
            <a:stretch/>
          </p:blipFill>
          <p:spPr>
            <a:xfrm>
              <a:off x="10497105" y="137011"/>
              <a:ext cx="1384792" cy="122641"/>
            </a:xfrm>
            <a:prstGeom prst="rect">
              <a:avLst/>
            </a:prstGeom>
          </p:spPr>
        </p:pic>
      </p:grp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48483E13-A0ED-5A69-92BC-D95AA486BD52}"/>
              </a:ext>
            </a:extLst>
          </p:cNvPr>
          <p:cNvSpPr/>
          <p:nvPr/>
        </p:nvSpPr>
        <p:spPr>
          <a:xfrm>
            <a:off x="364908" y="629954"/>
            <a:ext cx="2627964" cy="492443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chemeClr val="tx2">
                    <a:lumMod val="60000"/>
                    <a:lumOff val="4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하이브리드 검출</a:t>
            </a:r>
            <a:r>
              <a:rPr lang="en-US" altLang="ko-KR" sz="3200" spc="-30" dirty="0">
                <a:solidFill>
                  <a:schemeClr val="tx2">
                    <a:lumMod val="60000"/>
                    <a:lumOff val="4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</a:p>
        </p:txBody>
      </p:sp>
      <p:graphicFrame>
        <p:nvGraphicFramePr>
          <p:cNvPr id="9" name="표 9">
            <a:extLst>
              <a:ext uri="{FF2B5EF4-FFF2-40B4-BE49-F238E27FC236}">
                <a16:creationId xmlns:a16="http://schemas.microsoft.com/office/drawing/2014/main" id="{F3F1AB5A-4424-4F7E-BB78-FE7C547BB2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2554118"/>
              </p:ext>
            </p:extLst>
          </p:nvPr>
        </p:nvGraphicFramePr>
        <p:xfrm>
          <a:off x="609600" y="1242181"/>
          <a:ext cx="10873275" cy="49858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2886">
                  <a:extLst>
                    <a:ext uri="{9D8B030D-6E8A-4147-A177-3AD203B41FA5}">
                      <a16:colId xmlns:a16="http://schemas.microsoft.com/office/drawing/2014/main" val="2229394869"/>
                    </a:ext>
                  </a:extLst>
                </a:gridCol>
                <a:gridCol w="10100389">
                  <a:extLst>
                    <a:ext uri="{9D8B030D-6E8A-4147-A177-3AD203B41FA5}">
                      <a16:colId xmlns:a16="http://schemas.microsoft.com/office/drawing/2014/main" val="1539606901"/>
                    </a:ext>
                  </a:extLst>
                </a:gridCol>
              </a:tblGrid>
              <a:tr h="52535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모드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검출조건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3115324"/>
                  </a:ext>
                </a:extLst>
              </a:tr>
              <a:tr h="78299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>
                          <a:latin typeface="+mn-ea"/>
                          <a:ea typeface="+mn-ea"/>
                        </a:rPr>
                        <a:t>1</a:t>
                      </a:r>
                      <a:endParaRPr lang="ko-KR" altLang="en-US" sz="20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000" b="1" dirty="0">
                          <a:solidFill>
                            <a:schemeClr val="accent5"/>
                          </a:solidFill>
                          <a:latin typeface="+mn-ea"/>
                          <a:ea typeface="+mn-ea"/>
                        </a:rPr>
                        <a:t>(ACC &lt; 80 &amp;&amp; GYRO &gt; 90 &amp;&amp; VV &gt; 3.7) </a:t>
                      </a:r>
                      <a:r>
                        <a:rPr lang="ko-KR" altLang="en-US" sz="2000" dirty="0">
                          <a:latin typeface="+mn-ea"/>
                          <a:ea typeface="+mn-ea"/>
                        </a:rPr>
                        <a:t>충족 이후 </a:t>
                      </a:r>
                      <a:r>
                        <a:rPr lang="en-US" altLang="ko-KR" sz="2000" dirty="0">
                          <a:latin typeface="+mn-ea"/>
                          <a:ea typeface="+mn-ea"/>
                        </a:rPr>
                        <a:t>8</a:t>
                      </a:r>
                      <a:r>
                        <a:rPr lang="ko-KR" altLang="en-US" sz="2000" dirty="0">
                          <a:latin typeface="+mn-ea"/>
                          <a:ea typeface="+mn-ea"/>
                        </a:rPr>
                        <a:t>개 샘플 이내에 </a:t>
                      </a:r>
                      <a:r>
                        <a:rPr lang="en-US" altLang="ko-KR" sz="2000" b="0" dirty="0">
                          <a:solidFill>
                            <a:schemeClr val="accent5"/>
                          </a:solidFill>
                          <a:latin typeface="+mn-ea"/>
                          <a:ea typeface="+mn-ea"/>
                        </a:rPr>
                        <a:t>((abs(Roll) &gt; 20 || Pitch &gt; 25 || Pitch &lt; -60) &amp;&amp; TFO &gt;= 0.67)</a:t>
                      </a:r>
                      <a:endParaRPr lang="ko-KR" altLang="en-US" sz="2000" b="0" dirty="0">
                        <a:solidFill>
                          <a:schemeClr val="accent5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4555632"/>
                  </a:ext>
                </a:extLst>
              </a:tr>
              <a:tr h="52535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>
                          <a:latin typeface="+mn-ea"/>
                          <a:ea typeface="+mn-ea"/>
                        </a:rPr>
                        <a:t>2</a:t>
                      </a:r>
                      <a:endParaRPr lang="ko-KR" altLang="en-US" sz="20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000" dirty="0">
                          <a:latin typeface="+mn-ea"/>
                          <a:ea typeface="+mn-ea"/>
                        </a:rPr>
                        <a:t>COUNTER(</a:t>
                      </a:r>
                      <a:r>
                        <a:rPr lang="en-US" altLang="ko-KR" sz="2000" b="1" dirty="0">
                          <a:solidFill>
                            <a:schemeClr val="accent5"/>
                          </a:solidFill>
                          <a:latin typeface="+mn-ea"/>
                          <a:ea typeface="+mn-ea"/>
                        </a:rPr>
                        <a:t>TFO &gt;= 0.8 &amp;&amp; (VV &gt; 2.91 || abs(Roll) &gt; 37 || Pitch &gt; 37)</a:t>
                      </a:r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en-US" altLang="ko-KR" sz="2000" b="1" dirty="0">
                          <a:solidFill>
                            <a:schemeClr val="accent5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2000" dirty="0">
                          <a:latin typeface="+mn-ea"/>
                          <a:ea typeface="+mn-ea"/>
                        </a:rPr>
                        <a:t>&gt;= 2</a:t>
                      </a:r>
                      <a:endParaRPr lang="ko-KR" altLang="en-US" sz="20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9737790"/>
                  </a:ext>
                </a:extLst>
              </a:tr>
              <a:tr h="52535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>
                          <a:latin typeface="+mn-ea"/>
                          <a:ea typeface="+mn-ea"/>
                        </a:rPr>
                        <a:t>3</a:t>
                      </a:r>
                      <a:endParaRPr lang="ko-KR" altLang="en-US" sz="20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000" b="1" dirty="0">
                          <a:solidFill>
                            <a:schemeClr val="accent5"/>
                          </a:solidFill>
                          <a:latin typeface="+mn-ea"/>
                          <a:ea typeface="+mn-ea"/>
                        </a:rPr>
                        <a:t>(ACC &lt; 70 &amp;&amp; VV &gt; 9.0 &amp;&amp; TFO &gt;= 0.70)</a:t>
                      </a:r>
                      <a:endParaRPr lang="ko-KR" altLang="en-US" sz="2000" b="1" dirty="0">
                        <a:solidFill>
                          <a:schemeClr val="accent5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4342795"/>
                  </a:ext>
                </a:extLst>
              </a:tr>
              <a:tr h="52535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>
                          <a:latin typeface="+mn-ea"/>
                          <a:ea typeface="+mn-ea"/>
                        </a:rPr>
                        <a:t>4</a:t>
                      </a:r>
                      <a:endParaRPr lang="ko-KR" altLang="en-US" sz="20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000" b="1" dirty="0">
                          <a:solidFill>
                            <a:schemeClr val="accent5"/>
                          </a:solidFill>
                          <a:latin typeface="+mn-ea"/>
                          <a:ea typeface="+mn-ea"/>
                        </a:rPr>
                        <a:t>(ACC &lt; 75 &amp;&amp; VV &gt; 10.0 &amp;&amp; TFO &gt;= 0.57)</a:t>
                      </a:r>
                      <a:endParaRPr lang="ko-KR" altLang="en-US" sz="2000" b="1" dirty="0">
                        <a:solidFill>
                          <a:schemeClr val="accent5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8095980"/>
                  </a:ext>
                </a:extLst>
              </a:tr>
              <a:tr h="52535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>
                          <a:latin typeface="+mn-ea"/>
                          <a:ea typeface="+mn-ea"/>
                        </a:rPr>
                        <a:t>5</a:t>
                      </a:r>
                      <a:endParaRPr lang="ko-KR" altLang="en-US" sz="20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000" b="1" dirty="0">
                          <a:solidFill>
                            <a:schemeClr val="accent5"/>
                          </a:solidFill>
                          <a:latin typeface="+mn-ea"/>
                          <a:ea typeface="+mn-ea"/>
                        </a:rPr>
                        <a:t>(ACC &lt; 80 &amp;&amp; VV &gt; 15.0 &amp;&amp; TFO &gt; 0.53)</a:t>
                      </a:r>
                      <a:endParaRPr lang="ko-KR" altLang="en-US" sz="2000" b="1" dirty="0">
                        <a:solidFill>
                          <a:schemeClr val="accent5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2053485"/>
                  </a:ext>
                </a:extLst>
              </a:tr>
              <a:tr h="52535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>
                          <a:latin typeface="+mn-ea"/>
                          <a:ea typeface="+mn-ea"/>
                        </a:rPr>
                        <a:t>6</a:t>
                      </a:r>
                      <a:endParaRPr lang="ko-KR" altLang="en-US" sz="20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000" b="1" dirty="0">
                          <a:solidFill>
                            <a:schemeClr val="accent5"/>
                          </a:solidFill>
                          <a:latin typeface="+mn-ea"/>
                          <a:ea typeface="+mn-ea"/>
                        </a:rPr>
                        <a:t>(ACC &lt; 80 &amp;&amp; GYRO &gt; 90 &amp;&amp; VV &gt; 3.7) </a:t>
                      </a:r>
                      <a:r>
                        <a:rPr lang="ko-KR" altLang="en-US" sz="2000" dirty="0">
                          <a:latin typeface="+mn-ea"/>
                          <a:ea typeface="+mn-ea"/>
                        </a:rPr>
                        <a:t>충족 이후 </a:t>
                      </a:r>
                      <a:r>
                        <a:rPr lang="en-US" altLang="ko-KR" sz="2000" dirty="0">
                          <a:latin typeface="+mn-ea"/>
                          <a:ea typeface="+mn-ea"/>
                        </a:rPr>
                        <a:t>8</a:t>
                      </a:r>
                      <a:r>
                        <a:rPr lang="ko-KR" altLang="en-US" sz="2000" dirty="0">
                          <a:latin typeface="+mn-ea"/>
                          <a:ea typeface="+mn-ea"/>
                        </a:rPr>
                        <a:t>개 샘플 이내에 </a:t>
                      </a:r>
                      <a:r>
                        <a:rPr lang="en-US" altLang="ko-KR" sz="2000" b="1" dirty="0">
                          <a:solidFill>
                            <a:schemeClr val="accent5"/>
                          </a:solidFill>
                          <a:latin typeface="+mn-ea"/>
                          <a:ea typeface="+mn-ea"/>
                        </a:rPr>
                        <a:t>(VV &gt; 21.3)</a:t>
                      </a:r>
                      <a:endParaRPr lang="ko-KR" altLang="en-US" sz="2000" b="1" dirty="0">
                        <a:solidFill>
                          <a:schemeClr val="accent5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8409431"/>
                  </a:ext>
                </a:extLst>
              </a:tr>
              <a:tr h="52535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>
                          <a:latin typeface="+mn-ea"/>
                          <a:ea typeface="+mn-ea"/>
                        </a:rPr>
                        <a:t>7</a:t>
                      </a:r>
                      <a:endParaRPr lang="ko-KR" altLang="en-US" sz="20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000" b="1" dirty="0">
                          <a:solidFill>
                            <a:schemeClr val="accent5"/>
                          </a:solidFill>
                          <a:latin typeface="+mn-ea"/>
                          <a:ea typeface="+mn-ea"/>
                        </a:rPr>
                        <a:t>COUNTER(TFO &gt; 0.90) &gt; 7 &amp;&amp; ACC &lt; 95</a:t>
                      </a:r>
                      <a:endParaRPr lang="ko-KR" altLang="en-US" sz="2000" b="1" dirty="0">
                        <a:solidFill>
                          <a:schemeClr val="accent5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3583667"/>
                  </a:ext>
                </a:extLst>
              </a:tr>
              <a:tr h="52535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>
                          <a:latin typeface="+mn-ea"/>
                          <a:ea typeface="+mn-ea"/>
                        </a:rPr>
                        <a:t>8</a:t>
                      </a:r>
                      <a:endParaRPr lang="ko-KR" altLang="en-US" sz="20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000" b="1" spc="-150" dirty="0">
                          <a:solidFill>
                            <a:schemeClr val="accent5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altLang="ko-KR" sz="2000" b="1" spc="-150" baseline="0" dirty="0">
                          <a:solidFill>
                            <a:schemeClr val="accent5"/>
                          </a:solidFill>
                          <a:latin typeface="+mn-ea"/>
                          <a:ea typeface="+mn-ea"/>
                        </a:rPr>
                        <a:t>ACC &lt; 60 &amp;&amp; GYRO &gt; 20 &amp;&amp; VV &gt; 10.0) </a:t>
                      </a:r>
                      <a:r>
                        <a:rPr lang="ko-KR" altLang="en-US" sz="2000" spc="-150" baseline="0" dirty="0">
                          <a:latin typeface="+mn-ea"/>
                          <a:ea typeface="+mn-ea"/>
                        </a:rPr>
                        <a:t>충족 이후 </a:t>
                      </a:r>
                      <a:r>
                        <a:rPr lang="en-US" altLang="ko-KR" sz="2000" spc="-150" baseline="0" dirty="0">
                          <a:latin typeface="+mn-ea"/>
                          <a:ea typeface="+mn-ea"/>
                        </a:rPr>
                        <a:t>8</a:t>
                      </a:r>
                      <a:r>
                        <a:rPr lang="ko-KR" altLang="en-US" sz="2000" spc="-150" baseline="0" dirty="0">
                          <a:latin typeface="+mn-ea"/>
                          <a:ea typeface="+mn-ea"/>
                        </a:rPr>
                        <a:t>개 샘플 이내에 </a:t>
                      </a:r>
                      <a:r>
                        <a:rPr lang="en-US" altLang="ko-KR" sz="2000" b="1" spc="-150" baseline="0" dirty="0">
                          <a:solidFill>
                            <a:schemeClr val="accent5"/>
                          </a:solidFill>
                          <a:latin typeface="+mn-ea"/>
                          <a:ea typeface="+mn-ea"/>
                        </a:rPr>
                        <a:t>(Pitch &gt; 13 &amp;&amp; TFO &gt; 0.53)</a:t>
                      </a:r>
                      <a:endParaRPr lang="ko-KR" altLang="en-US" sz="2000" b="1" spc="-150" baseline="0" dirty="0">
                        <a:solidFill>
                          <a:schemeClr val="accent5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34150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6508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0B25273C-8AAE-489E-7180-80F0BC89DDE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5357"/>
            <a:stretch/>
          </p:blipFill>
          <p:spPr>
            <a:xfrm>
              <a:off x="10497105" y="137011"/>
              <a:ext cx="1384792" cy="122641"/>
            </a:xfrm>
            <a:prstGeom prst="rect">
              <a:avLst/>
            </a:prstGeom>
          </p:spPr>
        </p:pic>
      </p:grp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48483E13-A0ED-5A69-92BC-D95AA486BD52}"/>
              </a:ext>
            </a:extLst>
          </p:cNvPr>
          <p:cNvSpPr/>
          <p:nvPr/>
        </p:nvSpPr>
        <p:spPr>
          <a:xfrm>
            <a:off x="364908" y="629954"/>
            <a:ext cx="2627964" cy="492443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chemeClr val="tx2">
                    <a:lumMod val="60000"/>
                    <a:lumOff val="4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하이브리드 검출</a:t>
            </a:r>
            <a:r>
              <a:rPr lang="en-US" altLang="ko-KR" sz="3200" spc="-30" dirty="0">
                <a:solidFill>
                  <a:schemeClr val="tx2">
                    <a:lumMod val="60000"/>
                    <a:lumOff val="4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2FAD731-4076-4921-9AEF-3A66316D8058}"/>
              </a:ext>
            </a:extLst>
          </p:cNvPr>
          <p:cNvSpPr txBox="1"/>
          <p:nvPr/>
        </p:nvSpPr>
        <p:spPr>
          <a:xfrm>
            <a:off x="709124" y="1621658"/>
            <a:ext cx="8663475" cy="17173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샘플링 속도 </a:t>
            </a:r>
            <a:r>
              <a:rPr lang="en-US" altLang="ko-KR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: 50 Hz</a:t>
            </a: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데이터셋 </a:t>
            </a:r>
            <a:r>
              <a:rPr lang="en-US" altLang="ko-KR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: K-FALL </a:t>
            </a:r>
            <a:r>
              <a:rPr lang="ko-KR" altLang="en-US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공용데이터셋</a:t>
            </a:r>
            <a:endParaRPr lang="en-US" altLang="ko-KR" sz="2400" dirty="0"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ko-KR" sz="2400" dirty="0"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ko-KR" altLang="en-US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검출조건 </a:t>
            </a:r>
            <a:r>
              <a:rPr lang="en-US" altLang="ko-KR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: 8</a:t>
            </a:r>
            <a:r>
              <a:rPr lang="ko-KR" altLang="en-US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개 조건 동시 적용</a:t>
            </a:r>
            <a:endParaRPr lang="ko-KR" altLang="en-US" sz="2000" i="1" dirty="0"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graphicFrame>
        <p:nvGraphicFramePr>
          <p:cNvPr id="7" name="표 8">
            <a:extLst>
              <a:ext uri="{FF2B5EF4-FFF2-40B4-BE49-F238E27FC236}">
                <a16:creationId xmlns:a16="http://schemas.microsoft.com/office/drawing/2014/main" id="{DDE90A47-50C5-4221-BDD7-5FC7CDF011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0411946"/>
              </p:ext>
            </p:extLst>
          </p:nvPr>
        </p:nvGraphicFramePr>
        <p:xfrm>
          <a:off x="2032000" y="4047576"/>
          <a:ext cx="8127999" cy="12117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222165597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423962197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3724185805"/>
                    </a:ext>
                  </a:extLst>
                </a:gridCol>
              </a:tblGrid>
              <a:tr h="60588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정확도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민감도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특이도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73750397"/>
                  </a:ext>
                </a:extLst>
              </a:tr>
              <a:tr h="60588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99.23%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100%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98.57%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53245589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E647A8E3-EF93-49D9-8BF7-46D846094B67}"/>
              </a:ext>
            </a:extLst>
          </p:cNvPr>
          <p:cNvSpPr txBox="1"/>
          <p:nvPr/>
        </p:nvSpPr>
        <p:spPr>
          <a:xfrm>
            <a:off x="2043402" y="5523724"/>
            <a:ext cx="79403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sz="2000" dirty="0" err="1">
                <a:solidFill>
                  <a:srgbClr val="0000FF"/>
                </a:solidFill>
                <a:latin typeface="+mj-ea"/>
                <a:ea typeface="+mj-ea"/>
              </a:rPr>
              <a:t>머신러닝</a:t>
            </a:r>
            <a:r>
              <a:rPr lang="ko-KR" altLang="en-US" sz="2000" dirty="0">
                <a:solidFill>
                  <a:srgbClr val="0000FF"/>
                </a:solidFill>
                <a:latin typeface="+mj-ea"/>
                <a:ea typeface="+mj-ea"/>
              </a:rPr>
              <a:t> 대비 민감도 </a:t>
            </a:r>
            <a:r>
              <a:rPr lang="en-US" altLang="ko-KR" sz="2000" dirty="0">
                <a:solidFill>
                  <a:srgbClr val="0000FF"/>
                </a:solidFill>
                <a:latin typeface="+mj-ea"/>
                <a:ea typeface="+mj-ea"/>
              </a:rPr>
              <a:t>1.66% </a:t>
            </a:r>
            <a:r>
              <a:rPr lang="ko-KR" altLang="en-US" sz="2000" dirty="0">
                <a:solidFill>
                  <a:srgbClr val="0000FF"/>
                </a:solidFill>
                <a:latin typeface="+mj-ea"/>
                <a:ea typeface="+mj-ea"/>
              </a:rPr>
              <a:t>향상</a:t>
            </a:r>
            <a:r>
              <a:rPr lang="en-US" altLang="ko-KR" sz="2000" dirty="0">
                <a:solidFill>
                  <a:srgbClr val="0000FF"/>
                </a:solidFill>
                <a:latin typeface="+mj-ea"/>
                <a:ea typeface="+mj-ea"/>
              </a:rPr>
              <a:t>, </a:t>
            </a:r>
            <a:r>
              <a:rPr lang="ko-KR" altLang="en-US" sz="2000" dirty="0">
                <a:solidFill>
                  <a:srgbClr val="0000FF"/>
                </a:solidFill>
                <a:latin typeface="+mj-ea"/>
                <a:ea typeface="+mj-ea"/>
              </a:rPr>
              <a:t>특이도 </a:t>
            </a:r>
            <a:r>
              <a:rPr lang="en-US" altLang="ko-KR" sz="2000" dirty="0">
                <a:solidFill>
                  <a:srgbClr val="0000FF"/>
                </a:solidFill>
                <a:latin typeface="+mj-ea"/>
                <a:ea typeface="+mj-ea"/>
              </a:rPr>
              <a:t>0.62% </a:t>
            </a:r>
            <a:r>
              <a:rPr lang="ko-KR" altLang="en-US" sz="2000" dirty="0">
                <a:solidFill>
                  <a:srgbClr val="0000FF"/>
                </a:solidFill>
                <a:latin typeface="+mj-ea"/>
                <a:ea typeface="+mj-ea"/>
              </a:rPr>
              <a:t>하락</a:t>
            </a:r>
            <a:r>
              <a:rPr lang="en-US" altLang="ko-KR" sz="2000" dirty="0">
                <a:solidFill>
                  <a:srgbClr val="0000FF"/>
                </a:solidFill>
                <a:latin typeface="+mj-ea"/>
                <a:ea typeface="+mj-ea"/>
              </a:rPr>
              <a:t> </a:t>
            </a:r>
            <a:endParaRPr lang="ko-KR" altLang="en-US" sz="2000" dirty="0">
              <a:solidFill>
                <a:srgbClr val="0000FF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663948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0B25273C-8AAE-489E-7180-80F0BC89DDE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5357"/>
            <a:stretch/>
          </p:blipFill>
          <p:spPr>
            <a:xfrm>
              <a:off x="10497105" y="137011"/>
              <a:ext cx="1384792" cy="122641"/>
            </a:xfrm>
            <a:prstGeom prst="rect">
              <a:avLst/>
            </a:prstGeom>
          </p:spPr>
        </p:pic>
      </p:grp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48483E13-A0ED-5A69-92BC-D95AA486BD52}"/>
              </a:ext>
            </a:extLst>
          </p:cNvPr>
          <p:cNvSpPr/>
          <p:nvPr/>
        </p:nvSpPr>
        <p:spPr>
          <a:xfrm>
            <a:off x="364908" y="629954"/>
            <a:ext cx="4880823" cy="492443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chemeClr val="tx2">
                    <a:lumMod val="60000"/>
                    <a:lumOff val="4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낙상</a:t>
            </a:r>
            <a:r>
              <a:rPr lang="en-US" altLang="ko-KR" sz="3200" spc="-30" dirty="0">
                <a:solidFill>
                  <a:schemeClr val="tx2">
                    <a:lumMod val="60000"/>
                    <a:lumOff val="4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r>
              <a:rPr lang="ko-KR" altLang="en-US" sz="3200" spc="-30" dirty="0">
                <a:solidFill>
                  <a:schemeClr val="tx2">
                    <a:lumMod val="60000"/>
                    <a:lumOff val="4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동작 검출 성능</a:t>
            </a:r>
            <a:r>
              <a:rPr lang="en-US" altLang="ko-KR" sz="3200" spc="-30" dirty="0">
                <a:solidFill>
                  <a:schemeClr val="tx2">
                    <a:lumMod val="60000"/>
                    <a:lumOff val="4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(</a:t>
            </a:r>
            <a:r>
              <a:rPr lang="ko-KR" altLang="en-US" sz="3200" spc="-30" dirty="0">
                <a:solidFill>
                  <a:schemeClr val="tx2">
                    <a:lumMod val="60000"/>
                    <a:lumOff val="4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리드타임</a:t>
            </a:r>
            <a:r>
              <a:rPr lang="en-US" altLang="ko-KR" sz="3200" spc="-30" dirty="0">
                <a:solidFill>
                  <a:schemeClr val="tx2">
                    <a:lumMod val="60000"/>
                    <a:lumOff val="4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)</a:t>
            </a: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B78154F5-19BD-4F31-B376-73F49DA7AD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1075" y="20399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10" name="표 11">
            <a:extLst>
              <a:ext uri="{FF2B5EF4-FFF2-40B4-BE49-F238E27FC236}">
                <a16:creationId xmlns:a16="http://schemas.microsoft.com/office/drawing/2014/main" id="{7BDBD853-E810-48A6-AF7C-D52AEBCFC8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9518235"/>
              </p:ext>
            </p:extLst>
          </p:nvPr>
        </p:nvGraphicFramePr>
        <p:xfrm>
          <a:off x="741951" y="1266853"/>
          <a:ext cx="10633620" cy="4486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58405">
                  <a:extLst>
                    <a:ext uri="{9D8B030D-6E8A-4147-A177-3AD203B41FA5}">
                      <a16:colId xmlns:a16="http://schemas.microsoft.com/office/drawing/2014/main" val="596079823"/>
                    </a:ext>
                  </a:extLst>
                </a:gridCol>
                <a:gridCol w="2658405">
                  <a:extLst>
                    <a:ext uri="{9D8B030D-6E8A-4147-A177-3AD203B41FA5}">
                      <a16:colId xmlns:a16="http://schemas.microsoft.com/office/drawing/2014/main" val="1062484387"/>
                    </a:ext>
                  </a:extLst>
                </a:gridCol>
                <a:gridCol w="2658405">
                  <a:extLst>
                    <a:ext uri="{9D8B030D-6E8A-4147-A177-3AD203B41FA5}">
                      <a16:colId xmlns:a16="http://schemas.microsoft.com/office/drawing/2014/main" val="1896084456"/>
                    </a:ext>
                  </a:extLst>
                </a:gridCol>
                <a:gridCol w="2658405">
                  <a:extLst>
                    <a:ext uri="{9D8B030D-6E8A-4147-A177-3AD203B41FA5}">
                      <a16:colId xmlns:a16="http://schemas.microsoft.com/office/drawing/2014/main" val="2148507854"/>
                    </a:ext>
                  </a:extLst>
                </a:gridCol>
              </a:tblGrid>
              <a:tr h="56078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구분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/>
                        <a:t>머신러닝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/>
                        <a:t>임계값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하이브리드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44678617"/>
                  </a:ext>
                </a:extLst>
              </a:tr>
              <a:tr h="56078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100ms </a:t>
                      </a:r>
                      <a:r>
                        <a:rPr lang="ko-KR" altLang="en-US" dirty="0"/>
                        <a:t>이상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92.03%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91.56%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97.49%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67747265"/>
                  </a:ext>
                </a:extLst>
              </a:tr>
              <a:tr h="56078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80ms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2.09%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1.02%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1.19%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49995645"/>
                  </a:ext>
                </a:extLst>
              </a:tr>
              <a:tr h="56078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60ms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1.41%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0.47%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0.68%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48685674"/>
                  </a:ext>
                </a:extLst>
              </a:tr>
              <a:tr h="56078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40ms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/>
                        <a:t>0.13%</a:t>
                      </a:r>
                      <a:endParaRPr lang="ko-KR" alt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/>
                        <a:t>0.04%</a:t>
                      </a:r>
                      <a:endParaRPr lang="ko-KR" alt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/>
                        <a:t>0.21%</a:t>
                      </a:r>
                      <a:endParaRPr lang="ko-KR" altLang="en-US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63357557"/>
                  </a:ext>
                </a:extLst>
              </a:tr>
              <a:tr h="56078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20ms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/>
                        <a:t>-</a:t>
                      </a:r>
                      <a:endParaRPr lang="ko-KR" alt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/>
                        <a:t>0.13%</a:t>
                      </a:r>
                      <a:endParaRPr lang="ko-KR" alt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/>
                        <a:t>0.04%</a:t>
                      </a:r>
                      <a:endParaRPr lang="ko-KR" altLang="en-US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8346921"/>
                  </a:ext>
                </a:extLst>
              </a:tr>
              <a:tr h="560781">
                <a:tc>
                  <a:txBody>
                    <a:bodyPr/>
                    <a:lstStyle/>
                    <a:p>
                      <a:pPr marL="0" marR="0" lvl="0" indent="0" algn="ctr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遲검출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/>
                        <a:t>2.69%</a:t>
                      </a:r>
                      <a:endParaRPr lang="ko-KR" alt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/>
                        <a:t>-</a:t>
                      </a:r>
                      <a:endParaRPr lang="ko-KR" alt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/>
                        <a:t>0.38%</a:t>
                      </a:r>
                      <a:endParaRPr lang="ko-KR" altLang="en-US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2604998"/>
                  </a:ext>
                </a:extLst>
              </a:tr>
              <a:tr h="560781">
                <a:tc>
                  <a:txBody>
                    <a:bodyPr/>
                    <a:lstStyle/>
                    <a:p>
                      <a:pPr marL="0" marR="0" lvl="0" indent="0" algn="ctr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未검출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/>
                        <a:t>1.66%</a:t>
                      </a:r>
                      <a:endParaRPr lang="ko-KR" alt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/>
                        <a:t>6.78%</a:t>
                      </a:r>
                      <a:endParaRPr lang="ko-KR" alt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/>
                        <a:t>-</a:t>
                      </a:r>
                      <a:endParaRPr lang="ko-KR" altLang="en-US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77404218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0D8E5096-ECC1-4724-A41E-EBA567BCDA6E}"/>
              </a:ext>
            </a:extLst>
          </p:cNvPr>
          <p:cNvSpPr txBox="1"/>
          <p:nvPr/>
        </p:nvSpPr>
        <p:spPr>
          <a:xfrm>
            <a:off x="748002" y="5859621"/>
            <a:ext cx="79403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sz="2000" dirty="0">
                <a:solidFill>
                  <a:srgbClr val="0000FF"/>
                </a:solidFill>
                <a:latin typeface="+mj-ea"/>
                <a:ea typeface="+mj-ea"/>
              </a:rPr>
              <a:t>리드타임 </a:t>
            </a:r>
            <a:r>
              <a:rPr lang="en-US" altLang="ko-KR" sz="2000" dirty="0">
                <a:solidFill>
                  <a:srgbClr val="0000FF"/>
                </a:solidFill>
                <a:latin typeface="+mj-ea"/>
                <a:ea typeface="+mj-ea"/>
              </a:rPr>
              <a:t>40ms </a:t>
            </a:r>
            <a:r>
              <a:rPr lang="ko-KR" altLang="en-US" sz="2000" dirty="0">
                <a:solidFill>
                  <a:srgbClr val="0000FF"/>
                </a:solidFill>
                <a:latin typeface="+mj-ea"/>
                <a:ea typeface="+mj-ea"/>
              </a:rPr>
              <a:t>이하 </a:t>
            </a:r>
            <a:r>
              <a:rPr lang="en-US" altLang="ko-KR" sz="2000" dirty="0">
                <a:solidFill>
                  <a:srgbClr val="0000FF"/>
                </a:solidFill>
                <a:latin typeface="+mj-ea"/>
                <a:ea typeface="+mj-ea"/>
              </a:rPr>
              <a:t>0.63% </a:t>
            </a:r>
            <a:r>
              <a:rPr lang="ko-KR" altLang="en-US" sz="2000" kern="0" spc="0" dirty="0">
                <a:solidFill>
                  <a:srgbClr val="0000FF"/>
                </a:solidFill>
                <a:effectLst/>
                <a:latin typeface="+mj-ea"/>
                <a:ea typeface="+mj-ea"/>
              </a:rPr>
              <a:t>⇒ 에어백 보호효과 미미</a:t>
            </a:r>
          </a:p>
        </p:txBody>
      </p:sp>
    </p:spTree>
    <p:extLst>
      <p:ext uri="{BB962C8B-B14F-4D97-AF65-F5344CB8AC3E}">
        <p14:creationId xmlns:p14="http://schemas.microsoft.com/office/powerpoint/2010/main" val="148038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0B25273C-8AAE-489E-7180-80F0BC89DDE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5357"/>
            <a:stretch/>
          </p:blipFill>
          <p:spPr>
            <a:xfrm>
              <a:off x="10497105" y="137011"/>
              <a:ext cx="1384792" cy="122641"/>
            </a:xfrm>
            <a:prstGeom prst="rect">
              <a:avLst/>
            </a:prstGeom>
          </p:spPr>
        </p:pic>
      </p:grp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48483E13-A0ED-5A69-92BC-D95AA486BD52}"/>
              </a:ext>
            </a:extLst>
          </p:cNvPr>
          <p:cNvSpPr/>
          <p:nvPr/>
        </p:nvSpPr>
        <p:spPr>
          <a:xfrm>
            <a:off x="281392" y="629954"/>
            <a:ext cx="4023908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kern="0" spc="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遲검출</a:t>
            </a:r>
            <a:r>
              <a:rPr lang="ko-KR" altLang="en-US" sz="3200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r>
              <a:rPr lang="ko-KR" altLang="en-US" sz="3200" spc="-30" dirty="0">
                <a:solidFill>
                  <a:schemeClr val="tx2">
                    <a:lumMod val="60000"/>
                    <a:lumOff val="4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및 </a:t>
            </a:r>
            <a:r>
              <a:rPr lang="ko-KR" altLang="en-US" sz="3200" kern="0" spc="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誤검출</a:t>
            </a:r>
            <a:r>
              <a:rPr lang="ko-KR" altLang="en-US" sz="3200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r>
              <a:rPr lang="ko-KR" altLang="en-US" sz="3200" spc="-30" dirty="0">
                <a:solidFill>
                  <a:schemeClr val="tx2">
                    <a:lumMod val="60000"/>
                    <a:lumOff val="4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사례</a:t>
            </a:r>
            <a:endParaRPr lang="en-US" altLang="ko-KR" sz="3200" spc="-30" dirty="0">
              <a:solidFill>
                <a:schemeClr val="tx2">
                  <a:lumMod val="60000"/>
                  <a:lumOff val="40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B78154F5-19BD-4F31-B376-73F49DA7AD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1075" y="20399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7" name="표 8">
            <a:extLst>
              <a:ext uri="{FF2B5EF4-FFF2-40B4-BE49-F238E27FC236}">
                <a16:creationId xmlns:a16="http://schemas.microsoft.com/office/drawing/2014/main" id="{65ADDFC5-1AA5-424E-AA66-C05818DCC6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3491816"/>
              </p:ext>
            </p:extLst>
          </p:nvPr>
        </p:nvGraphicFramePr>
        <p:xfrm>
          <a:off x="748002" y="1461112"/>
          <a:ext cx="4880823" cy="43277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61998">
                  <a:extLst>
                    <a:ext uri="{9D8B030D-6E8A-4147-A177-3AD203B41FA5}">
                      <a16:colId xmlns:a16="http://schemas.microsoft.com/office/drawing/2014/main" val="2348280722"/>
                    </a:ext>
                  </a:extLst>
                </a:gridCol>
                <a:gridCol w="904875">
                  <a:extLst>
                    <a:ext uri="{9D8B030D-6E8A-4147-A177-3AD203B41FA5}">
                      <a16:colId xmlns:a16="http://schemas.microsoft.com/office/drawing/2014/main" val="2745808143"/>
                    </a:ext>
                  </a:extLst>
                </a:gridCol>
                <a:gridCol w="913950">
                  <a:extLst>
                    <a:ext uri="{9D8B030D-6E8A-4147-A177-3AD203B41FA5}">
                      <a16:colId xmlns:a16="http://schemas.microsoft.com/office/drawing/2014/main" val="3718527339"/>
                    </a:ext>
                  </a:extLst>
                </a:gridCol>
              </a:tblGrid>
              <a:tr h="47138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  <a:cs typeface="Pretendard ExtraBold" panose="02000903000000020004" pitchFamily="50" charset="-127"/>
                        </a:rPr>
                        <a:t>遲검출 동작</a:t>
                      </a:r>
                      <a:endParaRPr lang="ko-KR" altLang="en-US" sz="1600" kern="0" spc="0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건수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비고</a:t>
                      </a: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3272594852"/>
                  </a:ext>
                </a:extLst>
              </a:tr>
              <a:tr h="771271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앉다가 옆으로 넘어지기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33.33%</a:t>
                      </a: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883495443"/>
                  </a:ext>
                </a:extLst>
              </a:tr>
              <a:tr h="771271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앉아 있다가 의식을 잃어 옆으로 </a:t>
                      </a:r>
                      <a:endParaRPr lang="en-US" altLang="ko-KR" sz="16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넘어지기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22.22%</a:t>
                      </a: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4248775219"/>
                  </a:ext>
                </a:extLst>
              </a:tr>
              <a:tr h="771271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걷다가 미끄러져 뒤로 넘어지기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22.22%</a:t>
                      </a: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3525929945"/>
                  </a:ext>
                </a:extLst>
              </a:tr>
              <a:tr h="771271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앉다가 앞으로 넘어지기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11.11%</a:t>
                      </a: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2098169946"/>
                  </a:ext>
                </a:extLst>
              </a:tr>
              <a:tr h="771271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앉다가 뒤로 넘어지기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11.11%</a:t>
                      </a: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28582827"/>
                  </a:ext>
                </a:extLst>
              </a:tr>
            </a:tbl>
          </a:graphicData>
        </a:graphic>
      </p:graphicFrame>
      <p:graphicFrame>
        <p:nvGraphicFramePr>
          <p:cNvPr id="9" name="표 11">
            <a:extLst>
              <a:ext uri="{FF2B5EF4-FFF2-40B4-BE49-F238E27FC236}">
                <a16:creationId xmlns:a16="http://schemas.microsoft.com/office/drawing/2014/main" id="{DBD06EE5-0FD0-4108-803A-244D86A8F4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2984805"/>
              </p:ext>
            </p:extLst>
          </p:nvPr>
        </p:nvGraphicFramePr>
        <p:xfrm>
          <a:off x="6505575" y="1430788"/>
          <a:ext cx="4847775" cy="4331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37866">
                  <a:extLst>
                    <a:ext uri="{9D8B030D-6E8A-4147-A177-3AD203B41FA5}">
                      <a16:colId xmlns:a16="http://schemas.microsoft.com/office/drawing/2014/main" val="1045351678"/>
                    </a:ext>
                  </a:extLst>
                </a:gridCol>
                <a:gridCol w="890120">
                  <a:extLst>
                    <a:ext uri="{9D8B030D-6E8A-4147-A177-3AD203B41FA5}">
                      <a16:colId xmlns:a16="http://schemas.microsoft.com/office/drawing/2014/main" val="3867477384"/>
                    </a:ext>
                  </a:extLst>
                </a:gridCol>
                <a:gridCol w="919789">
                  <a:extLst>
                    <a:ext uri="{9D8B030D-6E8A-4147-A177-3AD203B41FA5}">
                      <a16:colId xmlns:a16="http://schemas.microsoft.com/office/drawing/2014/main" val="1385749939"/>
                    </a:ext>
                  </a:extLst>
                </a:gridCol>
              </a:tblGrid>
              <a:tr h="48094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  <a:cs typeface="Pretendard ExtraBold" panose="02000903000000020004" pitchFamily="50" charset="-127"/>
                        </a:rPr>
                        <a:t>誤검출 동작</a:t>
                      </a:r>
                      <a:endParaRPr lang="ko-KR" altLang="en-US" sz="1600" kern="0" spc="0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건수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비고</a:t>
                      </a: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2459287926"/>
                  </a:ext>
                </a:extLst>
              </a:tr>
              <a:tr h="64181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일어나다가 의자로 털썩 쓰러지기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51.28%</a:t>
                      </a: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347817481"/>
                  </a:ext>
                </a:extLst>
              </a:tr>
              <a:tr h="64181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땅에 앉았다가 일어나기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17.95%</a:t>
                      </a: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2236117500"/>
                  </a:ext>
                </a:extLst>
              </a:tr>
              <a:tr h="64181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걷다가 휘청거리기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10.26%</a:t>
                      </a: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509870324"/>
                  </a:ext>
                </a:extLst>
              </a:tr>
              <a:tr h="64181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계단을 빠르게 오르내리기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10.26%</a:t>
                      </a: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303553329"/>
                  </a:ext>
                </a:extLst>
              </a:tr>
              <a:tr h="64181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침대에 빠르게 누었다가 일어나기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7.69%</a:t>
                      </a: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2338204780"/>
                  </a:ext>
                </a:extLst>
              </a:tr>
              <a:tr h="64181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회전하며 빠르게 조깅하기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2.56%</a:t>
                      </a: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156479072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4FFAF5B5-C014-47B5-90C2-0E2A0A4C0101}"/>
              </a:ext>
            </a:extLst>
          </p:cNvPr>
          <p:cNvSpPr txBox="1"/>
          <p:nvPr/>
        </p:nvSpPr>
        <p:spPr>
          <a:xfrm>
            <a:off x="748002" y="5954871"/>
            <a:ext cx="79403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sz="2000" kern="0" spc="0" dirty="0">
                <a:solidFill>
                  <a:srgbClr val="0000FF"/>
                </a:solidFill>
                <a:effectLst/>
                <a:latin typeface="+mj-ea"/>
                <a:ea typeface="+mj-ea"/>
              </a:rPr>
              <a:t>앉다가 넘어지기 및 의자로 쓰러지기 동작에서 대부분 발생</a:t>
            </a:r>
          </a:p>
        </p:txBody>
      </p:sp>
    </p:spTree>
    <p:extLst>
      <p:ext uri="{BB962C8B-B14F-4D97-AF65-F5344CB8AC3E}">
        <p14:creationId xmlns:p14="http://schemas.microsoft.com/office/powerpoint/2010/main" val="428217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0B25273C-8AAE-489E-7180-80F0BC89DDE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5357"/>
            <a:stretch/>
          </p:blipFill>
          <p:spPr>
            <a:xfrm>
              <a:off x="10497105" y="137011"/>
              <a:ext cx="1384792" cy="122641"/>
            </a:xfrm>
            <a:prstGeom prst="rect">
              <a:avLst/>
            </a:prstGeom>
          </p:spPr>
        </p:pic>
      </p:grp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48483E13-A0ED-5A69-92BC-D95AA486BD52}"/>
              </a:ext>
            </a:extLst>
          </p:cNvPr>
          <p:cNvSpPr/>
          <p:nvPr/>
        </p:nvSpPr>
        <p:spPr>
          <a:xfrm>
            <a:off x="364908" y="629954"/>
            <a:ext cx="2627964" cy="492443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모드별</a:t>
            </a:r>
            <a:r>
              <a:rPr lang="ko-KR" altLang="en-US" sz="3200" spc="-30" dirty="0">
                <a:solidFill>
                  <a:schemeClr val="tx2">
                    <a:lumMod val="60000"/>
                    <a:lumOff val="4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검출 통계</a:t>
            </a:r>
            <a:endParaRPr lang="en-US" altLang="ko-KR" sz="3200" spc="-30" dirty="0">
              <a:solidFill>
                <a:schemeClr val="tx2">
                  <a:lumMod val="60000"/>
                  <a:lumOff val="40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B78154F5-19BD-4F31-B376-73F49DA7AD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1075" y="20399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7" name="표 8">
            <a:extLst>
              <a:ext uri="{FF2B5EF4-FFF2-40B4-BE49-F238E27FC236}">
                <a16:creationId xmlns:a16="http://schemas.microsoft.com/office/drawing/2014/main" id="{D4BFFF27-D5C5-4597-A0EF-A87A76BF7D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5112868"/>
              </p:ext>
            </p:extLst>
          </p:nvPr>
        </p:nvGraphicFramePr>
        <p:xfrm>
          <a:off x="747485" y="1330451"/>
          <a:ext cx="10736945" cy="46784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7389">
                  <a:extLst>
                    <a:ext uri="{9D8B030D-6E8A-4147-A177-3AD203B41FA5}">
                      <a16:colId xmlns:a16="http://schemas.microsoft.com/office/drawing/2014/main" val="980460396"/>
                    </a:ext>
                  </a:extLst>
                </a:gridCol>
                <a:gridCol w="2147389">
                  <a:extLst>
                    <a:ext uri="{9D8B030D-6E8A-4147-A177-3AD203B41FA5}">
                      <a16:colId xmlns:a16="http://schemas.microsoft.com/office/drawing/2014/main" val="4204060686"/>
                    </a:ext>
                  </a:extLst>
                </a:gridCol>
                <a:gridCol w="2147389">
                  <a:extLst>
                    <a:ext uri="{9D8B030D-6E8A-4147-A177-3AD203B41FA5}">
                      <a16:colId xmlns:a16="http://schemas.microsoft.com/office/drawing/2014/main" val="2744695438"/>
                    </a:ext>
                  </a:extLst>
                </a:gridCol>
                <a:gridCol w="2147389">
                  <a:extLst>
                    <a:ext uri="{9D8B030D-6E8A-4147-A177-3AD203B41FA5}">
                      <a16:colId xmlns:a16="http://schemas.microsoft.com/office/drawing/2014/main" val="3505425336"/>
                    </a:ext>
                  </a:extLst>
                </a:gridCol>
                <a:gridCol w="2147389">
                  <a:extLst>
                    <a:ext uri="{9D8B030D-6E8A-4147-A177-3AD203B41FA5}">
                      <a16:colId xmlns:a16="http://schemas.microsoft.com/office/drawing/2014/main" val="1895795331"/>
                    </a:ext>
                  </a:extLst>
                </a:gridCol>
              </a:tblGrid>
              <a:tr h="5096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모드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낙상 동작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일상 동작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5762686"/>
                  </a:ext>
                </a:extLst>
              </a:tr>
              <a:tr h="52110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70840" marR="0" indent="-37084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169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70840" marR="0" indent="-37084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7.20%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70840" marR="0" indent="-37084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  <a:endParaRPr lang="ko-KR" altLang="en-US" sz="2000" b="1" kern="0" spc="-9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70840" marR="0" indent="-37084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  <a:endParaRPr lang="ko-KR" altLang="en-US" sz="2000" kern="0" spc="-9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2464051949"/>
                  </a:ext>
                </a:extLst>
              </a:tr>
              <a:tr h="52110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70840" marR="0" indent="-37084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9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853</a:t>
                      </a:r>
                      <a:endParaRPr lang="en-US" sz="2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70840" marR="0" indent="-37084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9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36.36%</a:t>
                      </a:r>
                      <a:endParaRPr lang="en-US" sz="2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70840" marR="0" indent="-37084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9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  <a:endParaRPr lang="en-US" sz="2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70840" marR="0" indent="-37084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9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23.08%</a:t>
                      </a:r>
                      <a:endParaRPr lang="en-US" sz="2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341791167"/>
                  </a:ext>
                </a:extLst>
              </a:tr>
              <a:tr h="52110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9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en-US" sz="2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70840" marR="0" indent="-37084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503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70840" marR="0" indent="-37084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9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21.44%</a:t>
                      </a:r>
                      <a:endParaRPr lang="en-US" sz="2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70840" marR="0" indent="-37084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9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  <a:endParaRPr lang="en-US" sz="2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70840" marR="0" indent="-37084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9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25.64%</a:t>
                      </a:r>
                      <a:endParaRPr lang="en-US" sz="2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652600785"/>
                  </a:ext>
                </a:extLst>
              </a:tr>
              <a:tr h="52110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9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en-US" sz="2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70840" marR="0" indent="-37084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9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590</a:t>
                      </a:r>
                      <a:endParaRPr lang="en-US" sz="2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70840" marR="0" indent="-37084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25.15%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70840" marR="0" indent="-37084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9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  <a:endParaRPr lang="en-US" sz="2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70840" marR="0" indent="-37084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9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28.21%</a:t>
                      </a:r>
                      <a:endParaRPr lang="en-US" sz="2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2851867356"/>
                  </a:ext>
                </a:extLst>
              </a:tr>
              <a:tr h="52110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9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endParaRPr lang="en-US" sz="2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70840" marR="0" indent="-37084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63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70840" marR="0" indent="-37084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9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2.69%</a:t>
                      </a:r>
                      <a:endParaRPr lang="en-US" sz="2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70840" marR="0" indent="-37084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70840" marR="0" indent="-37084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9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10.26%</a:t>
                      </a:r>
                      <a:endParaRPr lang="en-US" sz="2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547359119"/>
                  </a:ext>
                </a:extLst>
              </a:tr>
              <a:tr h="52110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9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endParaRPr lang="en-US" sz="2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70840" marR="0" indent="-37084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23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70840" marR="0" indent="-37084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0.98%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70840" marR="0" indent="-37084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70840" marR="0" indent="-37084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9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2.56%</a:t>
                      </a:r>
                      <a:endParaRPr lang="en-US" sz="2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299313696"/>
                  </a:ext>
                </a:extLst>
              </a:tr>
              <a:tr h="52110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9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  <a:endParaRPr lang="en-US" sz="2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70840" marR="0" indent="-37084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9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23</a:t>
                      </a:r>
                      <a:endParaRPr lang="en-US" sz="2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70840" marR="0" indent="-37084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0.98%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70840" marR="0" indent="-37084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  <a:endParaRPr lang="ko-KR" altLang="en-US" sz="2000" b="1" kern="0" spc="-9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70840" marR="0" indent="-37084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  <a:endParaRPr lang="ko-KR" altLang="en-US" sz="2000" kern="0" spc="-9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2153849625"/>
                  </a:ext>
                </a:extLst>
              </a:tr>
              <a:tr h="52110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70840" marR="0" indent="-37084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122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70840" marR="0" indent="-37084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5.20%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70840" marR="0" indent="-37084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70840" marR="0" indent="-37084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10.26%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2893207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2249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4575" y="-355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0B25273C-8AAE-489E-7180-80F0BC89DDE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5357"/>
            <a:stretch/>
          </p:blipFill>
          <p:spPr>
            <a:xfrm>
              <a:off x="10497105" y="137011"/>
              <a:ext cx="1384792" cy="122641"/>
            </a:xfrm>
            <a:prstGeom prst="rect">
              <a:avLst/>
            </a:prstGeom>
          </p:spPr>
        </p:pic>
      </p:grp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48483E13-A0ED-5A69-92BC-D95AA486BD52}"/>
              </a:ext>
            </a:extLst>
          </p:cNvPr>
          <p:cNvSpPr/>
          <p:nvPr/>
        </p:nvSpPr>
        <p:spPr>
          <a:xfrm>
            <a:off x="364908" y="629954"/>
            <a:ext cx="2190023" cy="492443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chemeClr val="tx2">
                    <a:lumMod val="60000"/>
                    <a:lumOff val="4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알고리즘 포팅</a:t>
            </a:r>
            <a:endParaRPr lang="en-US" altLang="ko-KR" sz="3200" spc="-30" dirty="0">
              <a:solidFill>
                <a:schemeClr val="tx2">
                  <a:lumMod val="60000"/>
                  <a:lumOff val="40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B78154F5-19BD-4F31-B376-73F49DA7AD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1075" y="20399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AFD833D-A445-4573-BC9F-E83E7482EC04}"/>
              </a:ext>
            </a:extLst>
          </p:cNvPr>
          <p:cNvSpPr txBox="1"/>
          <p:nvPr/>
        </p:nvSpPr>
        <p:spPr>
          <a:xfrm>
            <a:off x="709125" y="1397715"/>
            <a:ext cx="7828384" cy="31586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타깃 </a:t>
            </a:r>
            <a:r>
              <a:rPr lang="en-US" altLang="ko-KR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H/W : </a:t>
            </a:r>
            <a:r>
              <a:rPr lang="en-US" altLang="ko-KR" sz="2400" dirty="0" err="1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Safeware</a:t>
            </a:r>
            <a:r>
              <a:rPr lang="en-US" altLang="ko-KR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r>
              <a:rPr lang="ko-KR" altLang="en-US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센서 보드</a:t>
            </a:r>
            <a:endParaRPr lang="en-US" altLang="ko-KR" sz="2400" dirty="0"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  <a:p>
            <a:pPr marL="800100" lvl="1" indent="-34290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altLang="ko-KR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MCU : STM32L431CC</a:t>
            </a:r>
          </a:p>
          <a:p>
            <a:pPr marL="800100" lvl="1" indent="-34290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altLang="ko-KR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ROM : 256 KB</a:t>
            </a:r>
          </a:p>
          <a:p>
            <a:pPr marL="800100" lvl="1" indent="-34290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altLang="ko-KR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RAM : 64 KB</a:t>
            </a:r>
          </a:p>
          <a:p>
            <a:pPr marL="800100" lvl="1" indent="-34290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altLang="ko-KR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Clock</a:t>
            </a:r>
            <a:r>
              <a:rPr lang="ko-KR" altLang="en-US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r>
              <a:rPr lang="en-US" altLang="ko-KR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:</a:t>
            </a:r>
            <a:r>
              <a:rPr lang="ko-KR" altLang="en-US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r>
              <a:rPr lang="en-US" altLang="ko-KR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48 MHz</a:t>
            </a:r>
          </a:p>
          <a:p>
            <a:pPr marL="800100" lvl="1" indent="-342900">
              <a:lnSpc>
                <a:spcPct val="120000"/>
              </a:lnSpc>
              <a:buFont typeface="Wingdings" panose="05000000000000000000" pitchFamily="2" charset="2"/>
              <a:buChar char="ü"/>
            </a:pPr>
            <a:endParaRPr lang="en-US" altLang="ko-KR" sz="2400" dirty="0"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altLang="ko-KR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S/W</a:t>
            </a:r>
            <a:r>
              <a:rPr lang="ko-KR" altLang="en-US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포팅 </a:t>
            </a:r>
            <a:r>
              <a:rPr lang="en-US" altLang="ko-KR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: TFLM,</a:t>
            </a:r>
            <a:r>
              <a:rPr lang="ko-KR" altLang="en-US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하이브리드 검출 알고리즘</a:t>
            </a:r>
            <a:endParaRPr lang="en-US" altLang="ko-KR" dirty="0"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695E139-8DBD-4493-B476-A6D81FBCA4F4}"/>
              </a:ext>
            </a:extLst>
          </p:cNvPr>
          <p:cNvSpPr txBox="1"/>
          <p:nvPr/>
        </p:nvSpPr>
        <p:spPr>
          <a:xfrm>
            <a:off x="757527" y="4967727"/>
            <a:ext cx="89595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kern="0" spc="0" dirty="0">
                <a:solidFill>
                  <a:srgbClr val="0000FF"/>
                </a:solidFill>
                <a:effectLst/>
                <a:latin typeface="+mj-ea"/>
                <a:ea typeface="+mj-ea"/>
              </a:rPr>
              <a:t>⇒  </a:t>
            </a:r>
            <a:r>
              <a:rPr lang="ko-KR" altLang="en-US" sz="2400" kern="0" dirty="0">
                <a:solidFill>
                  <a:srgbClr val="0000FF"/>
                </a:solidFill>
                <a:latin typeface="+mj-ea"/>
                <a:ea typeface="+mj-ea"/>
              </a:rPr>
              <a:t>매 샘플 마다 검출 로직 실행에 약 </a:t>
            </a:r>
            <a:r>
              <a:rPr lang="en-US" altLang="ko-KR" sz="2400" kern="0" dirty="0">
                <a:solidFill>
                  <a:srgbClr val="0000FF"/>
                </a:solidFill>
                <a:latin typeface="+mj-ea"/>
                <a:ea typeface="+mj-ea"/>
              </a:rPr>
              <a:t>8 </a:t>
            </a:r>
            <a:r>
              <a:rPr lang="en-US" altLang="ko-KR" sz="2400" kern="0" dirty="0" err="1">
                <a:solidFill>
                  <a:srgbClr val="0000FF"/>
                </a:solidFill>
                <a:latin typeface="+mj-ea"/>
                <a:ea typeface="+mj-ea"/>
              </a:rPr>
              <a:t>ms</a:t>
            </a:r>
            <a:r>
              <a:rPr lang="en-US" altLang="ko-KR" sz="2400" kern="0" dirty="0">
                <a:solidFill>
                  <a:srgbClr val="0000FF"/>
                </a:solidFill>
                <a:latin typeface="+mj-ea"/>
                <a:ea typeface="+mj-ea"/>
              </a:rPr>
              <a:t> </a:t>
            </a:r>
            <a:r>
              <a:rPr lang="ko-KR" altLang="en-US" sz="2400" kern="0" dirty="0">
                <a:solidFill>
                  <a:srgbClr val="0000FF"/>
                </a:solidFill>
                <a:latin typeface="+mj-ea"/>
                <a:ea typeface="+mj-ea"/>
              </a:rPr>
              <a:t>소요</a:t>
            </a:r>
            <a:r>
              <a:rPr lang="en-US" altLang="ko-KR" sz="2400" kern="0" dirty="0">
                <a:solidFill>
                  <a:srgbClr val="0000FF"/>
                </a:solidFill>
                <a:latin typeface="+mj-ea"/>
                <a:ea typeface="+mj-ea"/>
              </a:rPr>
              <a:t>(H/W </a:t>
            </a:r>
            <a:r>
              <a:rPr lang="ko-KR" altLang="en-US" sz="2400" kern="0" dirty="0">
                <a:solidFill>
                  <a:srgbClr val="0000FF"/>
                </a:solidFill>
                <a:latin typeface="+mj-ea"/>
                <a:ea typeface="+mj-ea"/>
              </a:rPr>
              <a:t>성능 </a:t>
            </a:r>
            <a:r>
              <a:rPr lang="ko-KR" altLang="en-US" sz="2400" dirty="0">
                <a:solidFill>
                  <a:srgbClr val="0000FF"/>
                </a:solidFill>
                <a:latin typeface="+mj-ea"/>
                <a:ea typeface="+mj-ea"/>
              </a:rPr>
              <a:t>충분</a:t>
            </a:r>
            <a:r>
              <a:rPr lang="en-US" altLang="ko-KR" sz="2400" dirty="0">
                <a:solidFill>
                  <a:srgbClr val="0000FF"/>
                </a:solidFill>
                <a:latin typeface="+mj-ea"/>
                <a:ea typeface="+mj-ea"/>
              </a:rPr>
              <a:t>)</a:t>
            </a:r>
            <a:endParaRPr lang="ko-KR" altLang="en-US" sz="2400" dirty="0">
              <a:solidFill>
                <a:srgbClr val="0000FF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749608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0B25273C-8AAE-489E-7180-80F0BC89DDE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5357"/>
            <a:stretch/>
          </p:blipFill>
          <p:spPr>
            <a:xfrm>
              <a:off x="10497105" y="137011"/>
              <a:ext cx="1384792" cy="122641"/>
            </a:xfrm>
            <a:prstGeom prst="rect">
              <a:avLst/>
            </a:prstGeom>
          </p:spPr>
        </p:pic>
      </p:grp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48483E13-A0ED-5A69-92BC-D95AA486BD52}"/>
              </a:ext>
            </a:extLst>
          </p:cNvPr>
          <p:cNvSpPr/>
          <p:nvPr/>
        </p:nvSpPr>
        <p:spPr>
          <a:xfrm>
            <a:off x="364908" y="629954"/>
            <a:ext cx="5226267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>
                <a:solidFill>
                  <a:schemeClr val="tx2">
                    <a:lumMod val="60000"/>
                    <a:lumOff val="4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알고리즘 실증실험 </a:t>
            </a:r>
            <a:r>
              <a:rPr lang="ko-KR" altLang="en-US" sz="3200" spc="-30" dirty="0">
                <a:solidFill>
                  <a:schemeClr val="tx2">
                    <a:lumMod val="60000"/>
                    <a:lumOff val="4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결과</a:t>
            </a:r>
            <a:endParaRPr lang="en-US" altLang="ko-KR" sz="3200" spc="-30" dirty="0">
              <a:solidFill>
                <a:schemeClr val="tx2">
                  <a:lumMod val="60000"/>
                  <a:lumOff val="40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B78154F5-19BD-4F31-B376-73F49DA7AD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1075" y="20399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AFD833D-A445-4573-BC9F-E83E7482EC04}"/>
              </a:ext>
            </a:extLst>
          </p:cNvPr>
          <p:cNvSpPr txBox="1"/>
          <p:nvPr/>
        </p:nvSpPr>
        <p:spPr>
          <a:xfrm>
            <a:off x="709125" y="1397715"/>
            <a:ext cx="9074666" cy="4043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 err="1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실험자</a:t>
            </a:r>
            <a:r>
              <a:rPr lang="ko-KR" altLang="en-US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r>
              <a:rPr lang="en-US" altLang="ko-KR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: </a:t>
            </a:r>
            <a:r>
              <a:rPr lang="ko-KR" altLang="en-US" sz="2400" dirty="0" err="1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세이프웨어</a:t>
            </a:r>
            <a:r>
              <a:rPr lang="ko-KR" altLang="en-US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직원 </a:t>
            </a:r>
            <a:r>
              <a:rPr lang="en-US" altLang="ko-KR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3</a:t>
            </a:r>
            <a:r>
              <a:rPr lang="ko-KR" altLang="en-US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명</a:t>
            </a:r>
            <a:endParaRPr lang="en-US" altLang="ko-KR" sz="2400" dirty="0"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Ø"/>
            </a:pPr>
            <a:endParaRPr lang="en-US" altLang="ko-KR" sz="2400" dirty="0"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낙상 동작 검출</a:t>
            </a:r>
            <a:endParaRPr lang="en-US" altLang="ko-KR" sz="2400" dirty="0"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  <a:p>
            <a:pPr marL="800100" lvl="1" indent="-34290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ko-KR" altLang="en-US" sz="2400" kern="0" spc="-20" dirty="0">
                <a:solidFill>
                  <a:srgbClr val="000000"/>
                </a:solidFill>
                <a:effectLst/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未검출 없이 전반적으로 잘 검출</a:t>
            </a:r>
            <a:endParaRPr lang="en-US" altLang="ko-KR" sz="2400" dirty="0"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  <a:p>
            <a:pPr marL="800100" lvl="1" indent="-34290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ko-KR" altLang="en-US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단</a:t>
            </a:r>
            <a:r>
              <a:rPr lang="en-US" altLang="ko-KR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, </a:t>
            </a:r>
            <a:r>
              <a:rPr lang="ko-KR" altLang="en-US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앉다가 넘어지기 등에서 </a:t>
            </a:r>
            <a:r>
              <a:rPr lang="ko-KR" altLang="en-US" sz="2400" kern="0" spc="-20" dirty="0">
                <a:solidFill>
                  <a:srgbClr val="000000"/>
                </a:solidFill>
                <a:effectLst/>
                <a:latin typeface="Pretendard Variable ExtraBold" panose="02000003000000020004" pitchFamily="2" charset="-127"/>
                <a:ea typeface="Pretendard Variable ExtraBold" panose="02000003000000020004" pitchFamily="2" charset="-127"/>
                <a:cs typeface="Pretendard Variable ExtraBold" panose="02000003000000020004" pitchFamily="2" charset="-127"/>
              </a:rPr>
              <a:t>遲검출 소수 발생</a:t>
            </a:r>
            <a:endParaRPr lang="ko-KR" altLang="en-US" sz="2400" kern="0" spc="0" dirty="0">
              <a:solidFill>
                <a:srgbClr val="000000"/>
              </a:solidFill>
              <a:effectLst/>
              <a:latin typeface="Pretendard Variable ExtraBold" panose="02000003000000020004" pitchFamily="2" charset="-127"/>
              <a:ea typeface="Pretendard Variable ExtraBold" panose="02000003000000020004" pitchFamily="2" charset="-127"/>
              <a:cs typeface="Pretendard Variable ExtraBold" panose="02000003000000020004" pitchFamily="2" charset="-127"/>
            </a:endParaRPr>
          </a:p>
          <a:p>
            <a:pPr lvl="1">
              <a:lnSpc>
                <a:spcPct val="120000"/>
              </a:lnSpc>
            </a:pPr>
            <a:endParaRPr lang="en-US" altLang="ko-KR" sz="2400" dirty="0"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일상 동작 검출</a:t>
            </a:r>
            <a:endParaRPr lang="en-US" altLang="ko-KR" sz="2400" dirty="0"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  <a:p>
            <a:pPr marL="800100" lvl="1" indent="-34290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ko-KR" altLang="en-US" sz="2400" dirty="0"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전반적으로 일상 동작 </a:t>
            </a:r>
            <a:r>
              <a:rPr lang="ko-KR" altLang="en-US" sz="2400" kern="0" spc="-20" dirty="0">
                <a:solidFill>
                  <a:srgbClr val="000000"/>
                </a:solidFill>
                <a:effectLst/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非검출</a:t>
            </a:r>
            <a:endParaRPr lang="en-US" altLang="ko-KR" sz="2400" kern="0" spc="-20" dirty="0">
              <a:solidFill>
                <a:srgbClr val="000000"/>
              </a:solidFill>
              <a:effectLst/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  <a:p>
            <a:pPr marL="800100" lvl="1" indent="-34290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ko-KR" altLang="en-US" sz="2400" kern="0" spc="-20" dirty="0">
                <a:solidFill>
                  <a:srgbClr val="000000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뛰다가 급하게 방향 전환 등 </a:t>
            </a:r>
            <a:r>
              <a:rPr lang="ko-KR" altLang="en-US" sz="2400" kern="0" spc="0" dirty="0">
                <a:effectLst/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高</a:t>
            </a:r>
            <a:r>
              <a:rPr lang="ko-KR" altLang="en-US" sz="2400" kern="0" spc="-20" dirty="0">
                <a:solidFill>
                  <a:srgbClr val="000000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활동성 동작에서 </a:t>
            </a:r>
            <a:r>
              <a:rPr lang="ko-KR" altLang="en-US" sz="2400" kern="0" spc="-20" dirty="0">
                <a:solidFill>
                  <a:srgbClr val="000000"/>
                </a:solidFill>
                <a:effectLst/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誤검출 발생</a:t>
            </a:r>
            <a:endParaRPr lang="ko-KR" altLang="en-US" sz="2400" kern="0" spc="0" dirty="0">
              <a:solidFill>
                <a:srgbClr val="000000"/>
              </a:solidFill>
              <a:effectLst/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695E139-8DBD-4493-B476-A6D81FBCA4F4}"/>
              </a:ext>
            </a:extLst>
          </p:cNvPr>
          <p:cNvSpPr txBox="1"/>
          <p:nvPr/>
        </p:nvSpPr>
        <p:spPr>
          <a:xfrm>
            <a:off x="757527" y="5796402"/>
            <a:ext cx="89595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kern="0" spc="0" dirty="0">
                <a:solidFill>
                  <a:srgbClr val="0000FF"/>
                </a:solidFill>
                <a:effectLst/>
                <a:latin typeface="+mj-ea"/>
                <a:ea typeface="+mj-ea"/>
              </a:rPr>
              <a:t>⇒ 低활동 노인 대상 검출 양호</a:t>
            </a:r>
            <a:r>
              <a:rPr lang="en-US" altLang="ko-KR" sz="2400" kern="0" spc="0" dirty="0">
                <a:solidFill>
                  <a:srgbClr val="0000FF"/>
                </a:solidFill>
                <a:effectLst/>
                <a:latin typeface="+mj-ea"/>
                <a:ea typeface="+mj-ea"/>
              </a:rPr>
              <a:t>, </a:t>
            </a:r>
            <a:r>
              <a:rPr lang="ko-KR" altLang="en-US" sz="2400" kern="0" spc="0" dirty="0">
                <a:solidFill>
                  <a:srgbClr val="0000FF"/>
                </a:solidFill>
                <a:effectLst/>
                <a:latin typeface="+mj-ea"/>
                <a:ea typeface="+mj-ea"/>
              </a:rPr>
              <a:t>高활동 노인 대상 알고리즘 보완 필요</a:t>
            </a:r>
          </a:p>
        </p:txBody>
      </p:sp>
    </p:spTree>
    <p:extLst>
      <p:ext uri="{BB962C8B-B14F-4D97-AF65-F5344CB8AC3E}">
        <p14:creationId xmlns:p14="http://schemas.microsoft.com/office/powerpoint/2010/main" val="289110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E7407F92-ED1B-4F9C-9B98-50E231E8525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060" t="2694" r="6827" b="22853"/>
          <a:stretch/>
        </p:blipFill>
        <p:spPr>
          <a:xfrm>
            <a:off x="0" y="-6348"/>
            <a:ext cx="12192000" cy="6858000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61A29EAF-D22F-5007-D79A-1E3598C91A5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856" y="824422"/>
            <a:ext cx="799752" cy="700831"/>
          </a:xfrm>
          <a:prstGeom prst="rect">
            <a:avLst/>
          </a:prstGeom>
          <a:solidFill>
            <a:srgbClr val="0082C8"/>
          </a:solidFill>
        </p:spPr>
      </p:pic>
      <p:grpSp>
        <p:nvGrpSpPr>
          <p:cNvPr id="4" name="그룹 3">
            <a:extLst>
              <a:ext uri="{FF2B5EF4-FFF2-40B4-BE49-F238E27FC236}">
                <a16:creationId xmlns:a16="http://schemas.microsoft.com/office/drawing/2014/main" id="{89EF15CA-7B29-AF76-5A37-7C8F4A1BF5BB}"/>
              </a:ext>
            </a:extLst>
          </p:cNvPr>
          <p:cNvGrpSpPr/>
          <p:nvPr/>
        </p:nvGrpSpPr>
        <p:grpSpPr>
          <a:xfrm>
            <a:off x="504673" y="-6348"/>
            <a:ext cx="1152245" cy="1650110"/>
            <a:chOff x="1361127" y="-8083"/>
            <a:chExt cx="1152245" cy="1650110"/>
          </a:xfrm>
          <a:solidFill>
            <a:srgbClr val="0082C8"/>
          </a:solidFill>
        </p:grpSpPr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4922CC1C-110B-841F-C82E-283584670456}"/>
                </a:ext>
              </a:extLst>
            </p:cNvPr>
            <p:cNvSpPr/>
            <p:nvPr/>
          </p:nvSpPr>
          <p:spPr>
            <a:xfrm>
              <a:off x="1361127" y="-8083"/>
              <a:ext cx="1152245" cy="165011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0070C0"/>
                </a:solidFill>
              </a:endParaRPr>
            </a:p>
          </p:txBody>
        </p:sp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D425201A-B5D3-FED3-F2A4-AAEDCA9BB4E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7310" y="822687"/>
              <a:ext cx="799752" cy="700831"/>
            </a:xfrm>
            <a:prstGeom prst="rect">
              <a:avLst/>
            </a:prstGeom>
            <a:grpFill/>
          </p:spPr>
        </p:pic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12779D94-F3B9-7157-7B71-730AEBDCF836}"/>
              </a:ext>
            </a:extLst>
          </p:cNvPr>
          <p:cNvSpPr txBox="1"/>
          <p:nvPr/>
        </p:nvSpPr>
        <p:spPr>
          <a:xfrm>
            <a:off x="5129923" y="3099486"/>
            <a:ext cx="23150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감사합니다</a:t>
            </a:r>
            <a:r>
              <a:rPr lang="en-US" altLang="ko-KR" sz="360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.</a:t>
            </a:r>
            <a:endParaRPr lang="ko-KR" altLang="en-US" sz="3600" dirty="0">
              <a:solidFill>
                <a:schemeClr val="bg1"/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276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사용자 지정 1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0499E"/>
      </a:accent1>
      <a:accent2>
        <a:srgbClr val="C0D60C"/>
      </a:accent2>
      <a:accent3>
        <a:srgbClr val="F49100"/>
      </a:accent3>
      <a:accent4>
        <a:srgbClr val="10CF9B"/>
      </a:accent4>
      <a:accent5>
        <a:srgbClr val="009DD9"/>
      </a:accent5>
      <a:accent6>
        <a:srgbClr val="A5C249"/>
      </a:accent6>
      <a:hlink>
        <a:srgbClr val="F49100"/>
      </a:hlink>
      <a:folHlink>
        <a:srgbClr val="85DFD0"/>
      </a:folHlink>
    </a:clrScheme>
    <a:fontScheme name="사용자 지정 2">
      <a:majorFont>
        <a:latin typeface="Rajdhani SemiBold"/>
        <a:ea typeface="넥슨 풋볼고딕 L"/>
        <a:cs typeface=""/>
      </a:majorFont>
      <a:minorFont>
        <a:latin typeface="Roboto Light"/>
        <a:ea typeface="Noto Sans KR Light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2270</TotalTime>
  <Words>753</Words>
  <Application>Microsoft Office PowerPoint</Application>
  <PresentationFormat>와이드스크린</PresentationFormat>
  <Paragraphs>234</Paragraphs>
  <Slides>12</Slides>
  <Notes>12</Notes>
  <HiddenSlides>0</HiddenSlides>
  <MMClips>0</MMClips>
  <ScaleCrop>false</ScaleCrop>
  <HeadingPairs>
    <vt:vector size="6" baseType="variant">
      <vt:variant>
        <vt:lpstr>사용한 글꼴</vt:lpstr>
      </vt:variant>
      <vt:variant>
        <vt:i4>14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27" baseType="lpstr">
      <vt:lpstr>Calibri</vt:lpstr>
      <vt:lpstr>Roboto</vt:lpstr>
      <vt:lpstr>Noto Sans KR Medium</vt:lpstr>
      <vt:lpstr>Pretendard</vt:lpstr>
      <vt:lpstr>Pretendard ExtraBold</vt:lpstr>
      <vt:lpstr>Pretendard Variable ExtraBold</vt:lpstr>
      <vt:lpstr>Arial</vt:lpstr>
      <vt:lpstr>넥슨 풋볼고딕 L</vt:lpstr>
      <vt:lpstr>Pretendard Medium</vt:lpstr>
      <vt:lpstr>Roboto Medium</vt:lpstr>
      <vt:lpstr>Pretendard Thin</vt:lpstr>
      <vt:lpstr>Roboto Light</vt:lpstr>
      <vt:lpstr>Roboto Black</vt:lpstr>
      <vt:lpstr>Wingdings</vt:lpstr>
      <vt:lpstr>Тема Office</vt:lpstr>
      <vt:lpstr>PowerPoint 프레젠테이션</vt:lpstr>
      <vt:lpstr>CONTENTS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shin daniel</dc:creator>
  <cp:lastModifiedBy>Bach Goldberg</cp:lastModifiedBy>
  <cp:revision>116</cp:revision>
  <dcterms:created xsi:type="dcterms:W3CDTF">2021-03-22T14:57:48Z</dcterms:created>
  <dcterms:modified xsi:type="dcterms:W3CDTF">2023-11-29T05:00:14Z</dcterms:modified>
</cp:coreProperties>
</file>